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9"/>
  </p:notesMasterIdLst>
  <p:sldIdLst>
    <p:sldId id="276" r:id="rId3"/>
    <p:sldId id="257" r:id="rId4"/>
    <p:sldId id="261" r:id="rId5"/>
    <p:sldId id="262" r:id="rId6"/>
    <p:sldId id="263" r:id="rId7"/>
    <p:sldId id="264" r:id="rId8"/>
    <p:sldId id="266" r:id="rId9"/>
    <p:sldId id="265" r:id="rId10"/>
    <p:sldId id="267" r:id="rId11"/>
    <p:sldId id="273" r:id="rId12"/>
    <p:sldId id="269" r:id="rId13"/>
    <p:sldId id="268" r:id="rId14"/>
    <p:sldId id="274"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3"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2.xml"/><Relationship Id="rId5" Type="http://schemas.openxmlformats.org/officeDocument/2006/relationships/tags" Target="../tags/tag19.xml"/><Relationship Id="rId4" Type="http://schemas.openxmlformats.org/officeDocument/2006/relationships/tags" Target="../tags/tag1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2.xml"/><Relationship Id="rId5" Type="http://schemas.openxmlformats.org/officeDocument/2006/relationships/tags" Target="../tags/tag24.xml"/><Relationship Id="rId4" Type="http://schemas.openxmlformats.org/officeDocument/2006/relationships/tags" Target="../tags/tag2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2.xml"/><Relationship Id="rId4" Type="http://schemas.openxmlformats.org/officeDocument/2006/relationships/tags" Target="../tags/tag4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2.xml"/><Relationship Id="rId4" Type="http://schemas.openxmlformats.org/officeDocument/2006/relationships/tags" Target="../tags/tag5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2.xml"/><Relationship Id="rId5" Type="http://schemas.openxmlformats.org/officeDocument/2006/relationships/tags" Target="../tags/tag60.xml"/><Relationship Id="rId4" Type="http://schemas.openxmlformats.org/officeDocument/2006/relationships/tags" Target="../tags/tag5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1"/>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en-US">
              <a:cs typeface="Arial" panose="020B0604020202020204" pitchFamily="34" charset="0"/>
            </a:endParaRPr>
          </a:p>
        </p:txBody>
      </p:sp>
      <p:sp>
        <p:nvSpPr>
          <p:cNvPr id="2" name="标题 1"/>
          <p:cNvSpPr>
            <a:spLocks noGrp="1"/>
          </p:cNvSpPr>
          <p:nvPr>
            <p:ph type="ctrTitle" hasCustomPrompt="1"/>
            <p:custDataLst>
              <p:tags r:id="rId2"/>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5" name="页脚占位符 4"/>
          <p:cNvSpPr>
            <a:spLocks noGrp="1"/>
          </p:cNvSpPr>
          <p:nvPr>
            <p:ph type="ftr" sz="quarter" idx="11"/>
            <p:custDataLst>
              <p:tags r:id="rId4"/>
            </p:custDataLst>
          </p:nvPr>
        </p:nvSpPr>
        <p:spPr/>
        <p:txBody>
          <a:bodyPr>
            <a:normAutofit/>
          </a:bodyPr>
          <a:lstStyle/>
          <a:p>
            <a:endParaRPr lang="en-US" dirty="0"/>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6"/>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60000"/>
            <a:ext cx="10800000" cy="720000"/>
          </a:xfrm>
        </p:spPr>
        <p:txBody>
          <a:bodyPr wrap="square" lIns="0" tIns="0" rIns="0" bIns="0" anchor="b">
            <a:normAutofit/>
          </a:bodyPr>
          <a:lstStyle>
            <a:lvl1pPr algn="l">
              <a:defRPr sz="3600">
                <a:latin typeface="+mj-lt"/>
                <a:sym typeface="+mj-ea"/>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1"/>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en-US">
              <a:cs typeface="Arial" panose="020B0604020202020204" pitchFamily="34" charset="0"/>
            </a:endParaRPr>
          </a:p>
        </p:txBody>
      </p:sp>
      <p:sp>
        <p:nvSpPr>
          <p:cNvPr id="2" name="标题 1"/>
          <p:cNvSpPr>
            <a:spLocks noGrp="1"/>
          </p:cNvSpPr>
          <p:nvPr>
            <p:ph type="title" hasCustomPrompt="1"/>
            <p:custDataLst>
              <p:tags r:id="rId2"/>
            </p:custDataLst>
          </p:nvPr>
        </p:nvSpPr>
        <p:spPr>
          <a:xfrm>
            <a:off x="1127654" y="4219472"/>
            <a:ext cx="5298545" cy="1081088"/>
          </a:xfrm>
        </p:spPr>
        <p:txBody>
          <a:bodyPr wrap="square" anchor="b">
            <a:normAutofit/>
          </a:bodyPr>
          <a:lstStyle>
            <a:lvl1pPr>
              <a:defRPr sz="4500">
                <a:solidFill>
                  <a:schemeClr val="accent1"/>
                </a:solidFill>
                <a:latin typeface="+mj-lt"/>
                <a:sym typeface="+mj-ea"/>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Intersect_#color-2113&amp;632"/>
          <p:cNvSpPr/>
          <p:nvPr userDrawn="1">
            <p:custDataLst>
              <p:tags r:id="rId1"/>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en-US">
              <a:cs typeface="Arial" panose="020B0604020202020204" pitchFamily="34" charset="0"/>
            </a:endParaRPr>
          </a:p>
        </p:txBody>
      </p:sp>
      <p:sp>
        <p:nvSpPr>
          <p:cNvPr id="2" name="标题 1"/>
          <p:cNvSpPr>
            <a:spLocks noGrp="1"/>
          </p:cNvSpPr>
          <p:nvPr>
            <p:ph type="title" hasCustomPrompt="1"/>
            <p:custDataLst>
              <p:tags r:id="rId2"/>
            </p:custDataLst>
          </p:nvPr>
        </p:nvSpPr>
        <p:spPr>
          <a:xfrm>
            <a:off x="1116594" y="3896555"/>
            <a:ext cx="8247888" cy="2078732"/>
          </a:xfrm>
        </p:spPr>
        <p:txBody>
          <a:bodyPr wrap="square" anchor="t">
            <a:normAutofit/>
          </a:bodyPr>
          <a:lstStyle>
            <a:lvl1pPr algn="l">
              <a:defRPr sz="4600">
                <a:solidFill>
                  <a:schemeClr val="accent1"/>
                </a:solidFill>
                <a:latin typeface="+mj-lt"/>
                <a:sym typeface="+mj-ea"/>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3"/>
            </p:custDataLst>
          </p:nvPr>
        </p:nvSpPr>
        <p:spPr>
          <a:xfrm>
            <a:off x="1116594" y="1348964"/>
            <a:ext cx="3953347" cy="2142876"/>
          </a:xfrm>
        </p:spPr>
        <p:txBody>
          <a:bodyPr wrap="none" anchor="b">
            <a:normAutofit/>
          </a:bodyPr>
          <a:lstStyle>
            <a:lvl1pPr marL="0" indent="0" algn="l">
              <a:buNone/>
              <a:defRPr sz="7200">
                <a:solidFill>
                  <a:schemeClr val="accent1"/>
                </a:solidFill>
                <a:latin typeface="+mn-lt"/>
                <a:sym typeface="+mn-ea"/>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5" name="页脚占位符 5"/>
          <p:cNvSpPr>
            <a:spLocks noGrp="1"/>
          </p:cNvSpPr>
          <p:nvPr>
            <p:ph type="ftr" sz="quarter" idx="11"/>
            <p:custDataLst>
              <p:tags r:id="rId5"/>
            </p:custDataLst>
          </p:nvPr>
        </p:nvSpPr>
        <p:spPr/>
        <p:txBody>
          <a:bodyPr/>
          <a:lstStyle/>
          <a:p>
            <a:endParaRPr 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60000"/>
            <a:ext cx="10800000" cy="720000"/>
          </a:xfrm>
        </p:spPr>
        <p:txBody>
          <a:bodyPr vert="horz" wrap="square" lIns="0" tIns="0" rIns="0" bIns="0" rtlCol="0" anchor="b">
            <a:normAutofit/>
          </a:bodyPr>
          <a:lstStyle>
            <a:lvl1pPr algn="l">
              <a:defRPr lang="en-US" sz="3600" dirty="0">
                <a:latin typeface="+mj-lt"/>
                <a:sym typeface="+mj-ea"/>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695960" y="1301750"/>
            <a:ext cx="5323840" cy="487585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172200" y="1301750"/>
            <a:ext cx="5323840" cy="487585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60000"/>
            <a:ext cx="10800000" cy="720000"/>
          </a:xfrm>
        </p:spPr>
        <p:txBody>
          <a:bodyPr vert="horz" wrap="square" lIns="0" tIns="0" rIns="0" bIns="0" rtlCol="0" anchor="b">
            <a:normAutofit/>
          </a:bodyPr>
          <a:lstStyle>
            <a:lvl1pPr algn="l">
              <a:defRPr lang="en-US" sz="3600"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5960" y="1875099"/>
            <a:ext cx="5323840" cy="4300276"/>
          </a:xfrm>
        </p:spPr>
        <p:txBody>
          <a:bodyPr wrap="square">
            <a:normAutofit/>
          </a:bodyPr>
          <a:lstStyle>
            <a:lvl1pPr>
              <a:defRPr sz="220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172200" y="1875099"/>
            <a:ext cx="5323840" cy="4300276"/>
          </a:xfrm>
        </p:spPr>
        <p:txBody>
          <a:bodyPr wrap="square">
            <a:normAutofit/>
          </a:bodyPr>
          <a:lstStyle>
            <a:lvl1pPr>
              <a:defRPr sz="220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sym typeface="+mj-ea"/>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695960" y="360045"/>
            <a:ext cx="10801985" cy="581787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60000"/>
            <a:ext cx="10800000" cy="720000"/>
          </a:xfrm>
        </p:spPr>
        <p:txBody>
          <a:bodyPr vert="horz" wrap="square" lIns="0" tIns="0" rIns="0" bIns="0" rtlCol="0" anchor="b">
            <a:normAutofit/>
          </a:bodyPr>
          <a:lstStyle>
            <a:lvl1pPr>
              <a:defRPr lang="en-US"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atin typeface="+mj-lt"/>
                <a:sym typeface="+mn-ea"/>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1"/>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en-US">
              <a:cs typeface="Arial" panose="020B0604020202020204" pitchFamily="34" charset="0"/>
            </a:endParaRPr>
          </a:p>
        </p:txBody>
      </p:sp>
      <p:sp>
        <p:nvSpPr>
          <p:cNvPr id="2" name="标题 1"/>
          <p:cNvSpPr>
            <a:spLocks noGrp="1"/>
          </p:cNvSpPr>
          <p:nvPr>
            <p:ph type="ctrTitle" hasCustomPrompt="1"/>
            <p:custDataLst>
              <p:tags r:id="rId2"/>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lt"/>
                <a:ea typeface="+mn-lt"/>
                <a:cs typeface="+mn-lt"/>
                <a:sym typeface="+mn-lt"/>
              </a:defRPr>
            </a:lvl1p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6"/>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14.xml"/><Relationship Id="rId21" Type="http://schemas.openxmlformats.org/officeDocument/2006/relationships/tags" Target="../tags/tag8.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19" Type="http://schemas.openxmlformats.org/officeDocument/2006/relationships/tags" Target="../tags/tag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4"/>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en-US">
              <a:latin typeface="Arial" panose="020B0604020202020204" pitchFamily="34" charset="0"/>
              <a:ea typeface="Arial" panose="020B0604020202020204" pitchFamily="34" charset="0"/>
              <a:cs typeface="Arial" panose="020B0604020202020204" pitchFamily="34" charset="0"/>
            </a:endParaRPr>
          </a:p>
        </p:txBody>
      </p:sp>
      <p:sp>
        <p:nvSpPr>
          <p:cNvPr id="11" name="图片 8" descr="C:/Users/kingsoft/AppData/Local/Temp/fig2wpp/@svg_UnionUnion_#color-2113&amp;643.svg"/>
          <p:cNvSpPr/>
          <p:nvPr userDrawn="1">
            <p:custDataLst>
              <p:tags r:id="rId15"/>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en-US">
              <a:latin typeface="Arial" panose="020B0604020202020204" pitchFamily="34" charset="0"/>
              <a:ea typeface="Arial" panose="020B0604020202020204" pitchFamily="34" charset="0"/>
              <a:cs typeface="Arial" panose="020B0604020202020204" pitchFamily="34" charset="0"/>
            </a:endParaRPr>
          </a:p>
        </p:txBody>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3200" b="1" kern="120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8" Type="http://schemas.openxmlformats.org/officeDocument/2006/relationships/hyperlink" Target="https://ieeexplore.ieee.org/author/37088289645" TargetMode="External"/><Relationship Id="rId13" Type="http://schemas.openxmlformats.org/officeDocument/2006/relationships/hyperlink" Target="https://ieeexplore.ieee.org/author/37085357594" TargetMode="External"/><Relationship Id="rId3" Type="http://schemas.openxmlformats.org/officeDocument/2006/relationships/slideLayout" Target="../slideLayouts/slideLayout23.xml"/><Relationship Id="rId7" Type="http://schemas.openxmlformats.org/officeDocument/2006/relationships/hyperlink" Target="https://ieeexplore.ieee.org/author/37089937677" TargetMode="External"/><Relationship Id="rId12" Type="http://schemas.openxmlformats.org/officeDocument/2006/relationships/hyperlink" Target="https://ieeexplore.ieee.org/author/37089341496" TargetMode="Externa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hyperlink" Target="https://www.sciencedirect.com/science/article/pii/S2666827023000488#bb24" TargetMode="External"/><Relationship Id="rId11" Type="http://schemas.openxmlformats.org/officeDocument/2006/relationships/hyperlink" Target="https://ieeexplore.ieee.org/author/37088281942" TargetMode="External"/><Relationship Id="rId5" Type="http://schemas.openxmlformats.org/officeDocument/2006/relationships/hyperlink" Target="https://www.sciencedirect.com/science/article/pii/S2666827023000488#bb9" TargetMode="External"/><Relationship Id="rId10" Type="http://schemas.openxmlformats.org/officeDocument/2006/relationships/hyperlink" Target="https://ieeexplore.ieee.org/author/37088284957" TargetMode="External"/><Relationship Id="rId4" Type="http://schemas.openxmlformats.org/officeDocument/2006/relationships/hyperlink" Target="https://www.sciencedirect.com/science/article/pii/S2666827023000488#bb2" TargetMode="External"/><Relationship Id="rId9" Type="http://schemas.openxmlformats.org/officeDocument/2006/relationships/hyperlink" Target="https://ieeexplore.ieee.org/author/37088280283" TargetMode="External"/><Relationship Id="rId14" Type="http://schemas.openxmlformats.org/officeDocument/2006/relationships/hyperlink" Target="https://ieeexplore.ieee.org/document/973723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2.png"/><Relationship Id="rId4"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1.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6.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3.xml"/><Relationship Id="rId1" Type="http://schemas.openxmlformats.org/officeDocument/2006/relationships/tags" Target="../tags/tag79.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p:nvPr/>
        </p:nvSpPr>
        <p:spPr>
          <a:xfrm>
            <a:off x="1487952" y="1418258"/>
            <a:ext cx="8746876" cy="1136741"/>
          </a:xfrm>
          <a:prstGeom prst="rect">
            <a:avLst/>
          </a:prstGeom>
        </p:spPr>
        <p:txBody>
          <a:bodyPr vert="horz" wrap="square" lIns="0" tIns="10941" rIns="0" bIns="0" rtlCol="0">
            <a:spAutoFit/>
          </a:bodyPr>
          <a:lstStyle/>
          <a:p>
            <a:pPr marL="1270" marR="1905" algn="ctr">
              <a:lnSpc>
                <a:spcPct val="115000"/>
              </a:lnSpc>
              <a:spcBef>
                <a:spcPts val="305"/>
              </a:spcBef>
              <a:buNone/>
            </a:pPr>
            <a:r>
              <a:rPr lang="en-US" sz="3200" b="1" kern="0" spc="-10" dirty="0">
                <a:solidFill>
                  <a:schemeClr val="accent2">
                    <a:lumMod val="75000"/>
                  </a:schemeClr>
                </a:solidFill>
                <a:effectLst/>
                <a:latin typeface="Times New Roman" panose="02020603050405020304" pitchFamily="18" charset="0"/>
                <a:ea typeface="Times New Roman" panose="02020603050405020304" pitchFamily="18" charset="0"/>
              </a:rPr>
              <a:t>COLLABORATIVE</a:t>
            </a:r>
            <a:r>
              <a:rPr lang="en-US" sz="3200" b="1" kern="0" spc="-100" dirty="0">
                <a:solidFill>
                  <a:schemeClr val="accent2">
                    <a:lumMod val="75000"/>
                  </a:schemeClr>
                </a:solidFill>
                <a:effectLst/>
                <a:latin typeface="Times New Roman" panose="02020603050405020304" pitchFamily="18" charset="0"/>
                <a:ea typeface="Times New Roman" panose="02020603050405020304" pitchFamily="18" charset="0"/>
              </a:rPr>
              <a:t> </a:t>
            </a:r>
            <a:r>
              <a:rPr lang="en-US" sz="3200" b="1" kern="0" spc="-10" dirty="0">
                <a:solidFill>
                  <a:schemeClr val="accent2">
                    <a:lumMod val="75000"/>
                  </a:schemeClr>
                </a:solidFill>
                <a:effectLst/>
                <a:latin typeface="Times New Roman" panose="02020603050405020304" pitchFamily="18" charset="0"/>
                <a:ea typeface="Times New Roman" panose="02020603050405020304" pitchFamily="18" charset="0"/>
              </a:rPr>
              <a:t>FILTERING</a:t>
            </a:r>
            <a:r>
              <a:rPr lang="en-US" sz="3200" b="1" kern="0" spc="-90" dirty="0">
                <a:solidFill>
                  <a:schemeClr val="accent2">
                    <a:lumMod val="75000"/>
                  </a:schemeClr>
                </a:solidFill>
                <a:effectLst/>
                <a:latin typeface="Times New Roman" panose="02020603050405020304" pitchFamily="18" charset="0"/>
                <a:ea typeface="Times New Roman" panose="02020603050405020304" pitchFamily="18" charset="0"/>
              </a:rPr>
              <a:t> </a:t>
            </a:r>
            <a:endParaRPr lang="en-IN" sz="3200" b="1" kern="0" dirty="0">
              <a:solidFill>
                <a:schemeClr val="accent2">
                  <a:lumMod val="75000"/>
                </a:schemeClr>
              </a:solidFill>
              <a:effectLst/>
              <a:latin typeface="Times New Roman" panose="02020603050405020304" pitchFamily="18" charset="0"/>
              <a:ea typeface="Times New Roman" panose="02020603050405020304" pitchFamily="18" charset="0"/>
            </a:endParaRPr>
          </a:p>
          <a:p>
            <a:pPr marL="1270" marR="1905" algn="ctr">
              <a:lnSpc>
                <a:spcPct val="115000"/>
              </a:lnSpc>
              <a:spcBef>
                <a:spcPts val="305"/>
              </a:spcBef>
            </a:pPr>
            <a:r>
              <a:rPr lang="en-US" sz="3200" b="1" kern="0" spc="-10" dirty="0">
                <a:solidFill>
                  <a:schemeClr val="accent2">
                    <a:lumMod val="75000"/>
                  </a:schemeClr>
                </a:solidFill>
                <a:effectLst/>
                <a:latin typeface="Times New Roman" panose="02020603050405020304" pitchFamily="18" charset="0"/>
                <a:ea typeface="Times New Roman" panose="02020603050405020304" pitchFamily="18" charset="0"/>
              </a:rPr>
              <a:t>RECOMMENDATION  SYSTEM</a:t>
            </a:r>
            <a:endParaRPr lang="en-IN" sz="3200" b="1" kern="0" dirty="0">
              <a:solidFill>
                <a:schemeClr val="accent2">
                  <a:lumMod val="75000"/>
                </a:schemeClr>
              </a:solidFill>
              <a:effectLst/>
              <a:latin typeface="Times New Roman" panose="02020603050405020304" pitchFamily="18" charset="0"/>
              <a:ea typeface="Times New Roman" panose="02020603050405020304" pitchFamily="18" charset="0"/>
            </a:endParaRPr>
          </a:p>
        </p:txBody>
      </p:sp>
      <p:sp>
        <p:nvSpPr>
          <p:cNvPr id="4" name="object 4"/>
          <p:cNvSpPr txBox="1"/>
          <p:nvPr/>
        </p:nvSpPr>
        <p:spPr>
          <a:xfrm>
            <a:off x="1771412" y="5117310"/>
            <a:ext cx="2651298" cy="951271"/>
          </a:xfrm>
          <a:prstGeom prst="rect">
            <a:avLst/>
          </a:prstGeom>
        </p:spPr>
        <p:txBody>
          <a:bodyPr vert="horz" wrap="square" lIns="0" tIns="14971" rIns="0" bIns="0" rtlCol="0">
            <a:spAutoFit/>
          </a:bodyPr>
          <a:lstStyle/>
          <a:p>
            <a:pPr marL="11516">
              <a:spcBef>
                <a:spcPts val="118"/>
              </a:spcBef>
            </a:pPr>
            <a:r>
              <a:rPr lang="en-IN" sz="2000" spc="41" dirty="0">
                <a:solidFill>
                  <a:schemeClr val="tx1">
                    <a:lumMod val="95000"/>
                    <a:lumOff val="5000"/>
                  </a:schemeClr>
                </a:solidFill>
                <a:latin typeface="Times New Roman"/>
                <a:cs typeface="Times New Roman"/>
              </a:rPr>
              <a:t>Presented by:</a:t>
            </a:r>
          </a:p>
          <a:p>
            <a:pPr marL="11516">
              <a:spcBef>
                <a:spcPts val="118"/>
              </a:spcBef>
            </a:pPr>
            <a:r>
              <a:rPr lang="en-IN" sz="2000" spc="41" dirty="0">
                <a:solidFill>
                  <a:schemeClr val="accent2">
                    <a:lumMod val="50000"/>
                  </a:schemeClr>
                </a:solidFill>
                <a:latin typeface="Times New Roman"/>
                <a:cs typeface="Times New Roman"/>
              </a:rPr>
              <a:t>K Pranay Venkata Sai</a:t>
            </a:r>
            <a:r>
              <a:rPr sz="2000" spc="41" dirty="0">
                <a:solidFill>
                  <a:schemeClr val="accent2">
                    <a:lumMod val="50000"/>
                  </a:schemeClr>
                </a:solidFill>
                <a:latin typeface="Times New Roman"/>
                <a:cs typeface="Times New Roman"/>
              </a:rPr>
              <a:t> </a:t>
            </a:r>
            <a:r>
              <a:rPr sz="2000" spc="-9" dirty="0">
                <a:solidFill>
                  <a:schemeClr val="accent2">
                    <a:lumMod val="50000"/>
                  </a:schemeClr>
                </a:solidFill>
                <a:latin typeface="Times New Roman"/>
                <a:cs typeface="Times New Roman"/>
              </a:rPr>
              <a:t>202300</a:t>
            </a:r>
            <a:r>
              <a:rPr lang="en-IN" sz="2000" spc="-9" dirty="0">
                <a:solidFill>
                  <a:schemeClr val="accent2">
                    <a:lumMod val="50000"/>
                  </a:schemeClr>
                </a:solidFill>
                <a:latin typeface="Times New Roman"/>
                <a:cs typeface="Times New Roman"/>
              </a:rPr>
              <a:t>3061</a:t>
            </a:r>
            <a:endParaRPr sz="2000" dirty="0">
              <a:solidFill>
                <a:schemeClr val="accent2">
                  <a:lumMod val="50000"/>
                </a:schemeClr>
              </a:solidFill>
              <a:latin typeface="Times New Roman"/>
              <a:cs typeface="Times New Roman"/>
            </a:endParaRPr>
          </a:p>
        </p:txBody>
      </p:sp>
      <p:sp>
        <p:nvSpPr>
          <p:cNvPr id="6" name="TextBox 5">
            <a:extLst>
              <a:ext uri="{FF2B5EF4-FFF2-40B4-BE49-F238E27FC236}">
                <a16:creationId xmlns:a16="http://schemas.microsoft.com/office/drawing/2014/main" id="{BADB9139-E6C7-20D8-F4DA-98BD7AE0DA44}"/>
              </a:ext>
            </a:extLst>
          </p:cNvPr>
          <p:cNvSpPr txBox="1"/>
          <p:nvPr/>
        </p:nvSpPr>
        <p:spPr>
          <a:xfrm>
            <a:off x="7892554" y="5113222"/>
            <a:ext cx="2198038" cy="923330"/>
          </a:xfrm>
          <a:prstGeom prst="rect">
            <a:avLst/>
          </a:prstGeom>
          <a:noFill/>
        </p:spPr>
        <p:txBody>
          <a:bodyPr wrap="none" rtlCol="0">
            <a:spAutoFit/>
          </a:bodyPr>
          <a:lstStyle/>
          <a:p>
            <a:r>
              <a:rPr lang="en-IN" dirty="0">
                <a:solidFill>
                  <a:schemeClr val="tx1">
                    <a:lumMod val="95000"/>
                    <a:lumOff val="5000"/>
                  </a:schemeClr>
                </a:solidFill>
              </a:rPr>
              <a:t>Guide :</a:t>
            </a:r>
          </a:p>
          <a:p>
            <a:r>
              <a:rPr lang="en-IN" dirty="0">
                <a:solidFill>
                  <a:schemeClr val="accent2">
                    <a:lumMod val="50000"/>
                  </a:schemeClr>
                </a:solidFill>
              </a:rPr>
              <a:t>Mrs V. Satya Aruna </a:t>
            </a:r>
          </a:p>
          <a:p>
            <a:r>
              <a:rPr lang="en-IN" dirty="0">
                <a:solidFill>
                  <a:schemeClr val="accent2">
                    <a:lumMod val="50000"/>
                  </a:schemeClr>
                </a:solidFill>
              </a:rPr>
              <a:t>Assistant Professor</a:t>
            </a:r>
          </a:p>
        </p:txBody>
      </p:sp>
      <p:pic>
        <p:nvPicPr>
          <p:cNvPr id="5" name="Image 2" descr="GITAM Deemed University">
            <a:extLst>
              <a:ext uri="{FF2B5EF4-FFF2-40B4-BE49-F238E27FC236}">
                <a16:creationId xmlns:a16="http://schemas.microsoft.com/office/drawing/2014/main" id="{30708726-88E3-EB63-7DB5-A1B004E87A8C}"/>
              </a:ext>
            </a:extLst>
          </p:cNvPr>
          <p:cNvPicPr>
            <a:picLocks/>
          </p:cNvPicPr>
          <p:nvPr/>
        </p:nvPicPr>
        <p:blipFill>
          <a:blip r:embed="rId2" cstate="print"/>
          <a:stretch>
            <a:fillRect/>
          </a:stretch>
        </p:blipFill>
        <p:spPr>
          <a:xfrm>
            <a:off x="4960325" y="2944793"/>
            <a:ext cx="1802130" cy="17786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BE94-9FFE-658B-94EE-C1ECA878FC13}"/>
              </a:ext>
            </a:extLst>
          </p:cNvPr>
          <p:cNvSpPr>
            <a:spLocks noGrp="1"/>
          </p:cNvSpPr>
          <p:nvPr>
            <p:ph type="title"/>
          </p:nvPr>
        </p:nvSpPr>
        <p:spPr/>
        <p:txBody>
          <a:bodyPr>
            <a:normAutofit/>
          </a:bodyPr>
          <a:lstStyle/>
          <a:p>
            <a:r>
              <a:rPr lang="en-IN" sz="2400" dirty="0">
                <a:solidFill>
                  <a:schemeClr val="tx1"/>
                </a:solidFill>
              </a:rPr>
              <a:t>6.2 </a:t>
            </a:r>
            <a:r>
              <a:rPr lang="en-US" sz="2400" dirty="0">
                <a:solidFill>
                  <a:schemeClr val="tx1"/>
                </a:solidFill>
              </a:rPr>
              <a:t>Singular Value Decomposition (</a:t>
            </a:r>
            <a:r>
              <a:rPr lang="en-IN" sz="2400" dirty="0">
                <a:solidFill>
                  <a:schemeClr val="tx1"/>
                </a:solidFill>
              </a:rPr>
              <a:t>SVD)</a:t>
            </a:r>
          </a:p>
        </p:txBody>
      </p:sp>
      <p:pic>
        <p:nvPicPr>
          <p:cNvPr id="5" name="Content Placeholder 4">
            <a:extLst>
              <a:ext uri="{FF2B5EF4-FFF2-40B4-BE49-F238E27FC236}">
                <a16:creationId xmlns:a16="http://schemas.microsoft.com/office/drawing/2014/main" id="{CE248455-0FAC-9E06-C592-3DB0FBA32EB8}"/>
              </a:ext>
            </a:extLst>
          </p:cNvPr>
          <p:cNvPicPr>
            <a:picLocks noGrp="1" noChangeAspect="1"/>
          </p:cNvPicPr>
          <p:nvPr>
            <p:ph idx="1"/>
          </p:nvPr>
        </p:nvPicPr>
        <p:blipFill>
          <a:blip r:embed="rId2"/>
          <a:stretch>
            <a:fillRect/>
          </a:stretch>
        </p:blipFill>
        <p:spPr>
          <a:xfrm>
            <a:off x="7335448" y="1698172"/>
            <a:ext cx="4332612" cy="4332612"/>
          </a:xfrm>
        </p:spPr>
      </p:pic>
      <p:sp>
        <p:nvSpPr>
          <p:cNvPr id="6" name="TextBox 5">
            <a:extLst>
              <a:ext uri="{FF2B5EF4-FFF2-40B4-BE49-F238E27FC236}">
                <a16:creationId xmlns:a16="http://schemas.microsoft.com/office/drawing/2014/main" id="{5DB00E9F-D723-789E-D5AE-CBB202CAC615}"/>
              </a:ext>
            </a:extLst>
          </p:cNvPr>
          <p:cNvSpPr txBox="1"/>
          <p:nvPr/>
        </p:nvSpPr>
        <p:spPr>
          <a:xfrm>
            <a:off x="601107" y="1287624"/>
            <a:ext cx="6544555" cy="3170099"/>
          </a:xfrm>
          <a:prstGeom prst="rect">
            <a:avLst/>
          </a:prstGeom>
          <a:noFill/>
        </p:spPr>
        <p:txBody>
          <a:bodyPr wrap="square" rtlCol="0">
            <a:spAutoFit/>
          </a:bodyPr>
          <a:lstStyle/>
          <a:p>
            <a:pPr algn="just"/>
            <a:r>
              <a:rPr lang="en-US" sz="2000" dirty="0"/>
              <a:t>The SVD (Singular Value Decomposition) model was implemented as a model-based collaborative filtering technique using the Surprise library. It was trained on a filtered Amazon Electronics dataset to learn latent user and item features from rating data. The </a:t>
            </a:r>
            <a:r>
              <a:rPr lang="en-US" sz="2000" b="1" dirty="0"/>
              <a:t>predict() </a:t>
            </a:r>
            <a:r>
              <a:rPr lang="en-US" sz="2000" dirty="0"/>
              <a:t>function was used to estimate ratings for unseen user-product pairs, enabling </a:t>
            </a:r>
            <a:r>
              <a:rPr lang="en-US" sz="2000" b="1" dirty="0"/>
              <a:t>personalized Top-N product recommendations</a:t>
            </a:r>
            <a:r>
              <a:rPr lang="en-US" sz="2000" dirty="0"/>
              <a:t>. Additionally, </a:t>
            </a:r>
            <a:r>
              <a:rPr lang="en-US" sz="2000" b="1" dirty="0"/>
              <a:t>hyperparameter tuning</a:t>
            </a:r>
            <a:r>
              <a:rPr lang="en-US" sz="2000" dirty="0"/>
              <a:t> was performed using </a:t>
            </a:r>
            <a:r>
              <a:rPr lang="en-US" sz="2000" b="1" dirty="0"/>
              <a:t>RandomizedsearchCV </a:t>
            </a:r>
            <a:r>
              <a:rPr lang="en-US" sz="2000" dirty="0"/>
              <a:t>to optimize model performance</a:t>
            </a:r>
            <a:endParaRPr lang="en-IN" sz="2000" dirty="0"/>
          </a:p>
        </p:txBody>
      </p:sp>
      <p:pic>
        <p:nvPicPr>
          <p:cNvPr id="9" name="Picture 8">
            <a:extLst>
              <a:ext uri="{FF2B5EF4-FFF2-40B4-BE49-F238E27FC236}">
                <a16:creationId xmlns:a16="http://schemas.microsoft.com/office/drawing/2014/main" id="{0C9B174F-05FE-AB8D-9F95-E79EA64966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000" y="4457723"/>
            <a:ext cx="5409088" cy="1938920"/>
          </a:xfrm>
          <a:prstGeom prst="rect">
            <a:avLst/>
          </a:prstGeom>
        </p:spPr>
      </p:pic>
    </p:spTree>
    <p:extLst>
      <p:ext uri="{BB962C8B-B14F-4D97-AF65-F5344CB8AC3E}">
        <p14:creationId xmlns:p14="http://schemas.microsoft.com/office/powerpoint/2010/main" val="111344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dirty="0">
                <a:solidFill>
                  <a:schemeClr val="dk2"/>
                </a:solidFill>
                <a:latin typeface="Times New Roman" panose="02020603050405020304" charset="0"/>
                <a:cs typeface="Times New Roman" panose="02020603050405020304" charset="0"/>
              </a:rPr>
              <a:t>7. RESULT &amp; DISCUSSION</a:t>
            </a:r>
          </a:p>
        </p:txBody>
      </p:sp>
      <p:sp>
        <p:nvSpPr>
          <p:cNvPr id="4" name="Content Placeholder 2"/>
          <p:cNvSpPr>
            <a:spLocks noGrp="1"/>
          </p:cNvSpPr>
          <p:nvPr>
            <p:custDataLst>
              <p:tags r:id="rId2"/>
            </p:custDataLst>
          </p:nvPr>
        </p:nvSpPr>
        <p:spPr>
          <a:xfrm>
            <a:off x="356870" y="1156335"/>
            <a:ext cx="11616690" cy="54114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endParaRPr lang="en-US" altLang="en-US">
              <a:solidFill>
                <a:schemeClr val="tx1"/>
              </a:solidFill>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p:blipFill>
        <p:spPr>
          <a:xfrm>
            <a:off x="1034167" y="2305144"/>
            <a:ext cx="4181643" cy="395722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rcRect/>
          <a:stretch/>
        </p:blipFill>
        <p:spPr>
          <a:xfrm>
            <a:off x="6165215" y="2305144"/>
            <a:ext cx="3902516" cy="4023802"/>
          </a:xfrm>
          <a:prstGeom prst="rect">
            <a:avLst/>
          </a:prstGeom>
        </p:spPr>
      </p:pic>
      <p:sp>
        <p:nvSpPr>
          <p:cNvPr id="7" name="Text Box 6"/>
          <p:cNvSpPr txBox="1"/>
          <p:nvPr/>
        </p:nvSpPr>
        <p:spPr>
          <a:xfrm>
            <a:off x="858520" y="840740"/>
            <a:ext cx="9857105" cy="1288110"/>
          </a:xfrm>
          <a:prstGeom prst="rect">
            <a:avLst/>
          </a:prstGeom>
          <a:noFill/>
        </p:spPr>
        <p:txBody>
          <a:bodyPr wrap="square" rtlCol="0" anchor="t">
            <a:spAutoFit/>
          </a:bodyPr>
          <a:lstStyle/>
          <a:p>
            <a:pPr marL="0" indent="0" algn="just">
              <a:lnSpc>
                <a:spcPct val="110000"/>
              </a:lnSpc>
              <a:buNone/>
            </a:pPr>
            <a:r>
              <a:rPr lang="en-US" dirty="0"/>
              <a:t>The results screenshots display the system's ability to generate </a:t>
            </a:r>
            <a:r>
              <a:rPr lang="en-US" b="1" dirty="0"/>
              <a:t>personalized product recommendations</a:t>
            </a:r>
            <a:r>
              <a:rPr lang="en-US" dirty="0"/>
              <a:t> using collaborative filtering models. One image shows </a:t>
            </a:r>
            <a:r>
              <a:rPr lang="en-US" b="1" dirty="0"/>
              <a:t>Top-N recommended items</a:t>
            </a:r>
            <a:r>
              <a:rPr lang="en-US" dirty="0"/>
              <a:t> for a specific user based on predicted ratings. The other highlights </a:t>
            </a:r>
            <a:r>
              <a:rPr lang="en-US" b="1" dirty="0"/>
              <a:t>similar products</a:t>
            </a:r>
            <a:r>
              <a:rPr lang="en-US" dirty="0"/>
              <a:t> suggested for a given item, demonstrating item-item collaborative filtering effectiveness.</a:t>
            </a:r>
            <a:endParaRPr lang="en-US" altLang="en-US" dirty="0">
              <a:latin typeface="Times New Roman" panose="02020603050405020304" charset="0"/>
              <a:cs typeface="Times New Roman" panose="0202060305040502030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endParaRPr dirty="0">
              <a:solidFill>
                <a:schemeClr val="dk2"/>
              </a:solidFill>
              <a:latin typeface="Times New Roman" panose="02020603050405020304" charset="0"/>
              <a:cs typeface="Times New Roman" panose="02020603050405020304" charset="0"/>
            </a:endParaRPr>
          </a:p>
        </p:txBody>
      </p:sp>
      <p:sp>
        <p:nvSpPr>
          <p:cNvPr id="4" name="Content Placeholder 2"/>
          <p:cNvSpPr>
            <a:spLocks noGrp="1"/>
          </p:cNvSpPr>
          <p:nvPr>
            <p:custDataLst>
              <p:tags r:id="rId2"/>
            </p:custDataLst>
          </p:nvPr>
        </p:nvSpPr>
        <p:spPr>
          <a:xfrm>
            <a:off x="202565" y="235189"/>
            <a:ext cx="11616690" cy="54114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altLang="en-US" sz="1600" b="1" dirty="0">
                <a:solidFill>
                  <a:schemeClr val="tx1"/>
                </a:solidFill>
                <a:latin typeface="Times New Roman" panose="02020603050405020304" charset="0"/>
                <a:cs typeface="Times New Roman" panose="02020603050405020304" charset="0"/>
              </a:rPr>
              <a:t>					</a:t>
            </a:r>
            <a:r>
              <a:rPr lang="en-US" altLang="en-US" sz="1800" b="1" dirty="0">
                <a:solidFill>
                  <a:schemeClr val="tx1"/>
                </a:solidFill>
                <a:latin typeface="Times New Roman" panose="02020603050405020304" charset="0"/>
                <a:cs typeface="Times New Roman" panose="02020603050405020304" charset="0"/>
              </a:rPr>
              <a:t>Key Performance Metrics</a:t>
            </a:r>
          </a:p>
          <a:p>
            <a:pPr marL="0" indent="0" algn="l">
              <a:lnSpc>
                <a:spcPct val="110000"/>
              </a:lnSpc>
              <a:buNone/>
            </a:pPr>
            <a:endParaRPr lang="en-US" altLang="en-US" sz="1600" dirty="0">
              <a:latin typeface="Times New Roman" panose="02020603050405020304" charset="0"/>
              <a:cs typeface="Times New Roman" panose="02020603050405020304" charset="0"/>
            </a:endParaRPr>
          </a:p>
          <a:p>
            <a:pPr marL="0" indent="0" algn="l">
              <a:lnSpc>
                <a:spcPct val="110000"/>
              </a:lnSpc>
              <a:buNone/>
            </a:pPr>
            <a:endParaRPr lang="en-US" altLang="en-US" sz="1600" dirty="0">
              <a:solidFill>
                <a:schemeClr val="tx1"/>
              </a:solidFill>
              <a:latin typeface="Times New Roman" panose="02020603050405020304" charset="0"/>
              <a:cs typeface="Times New Roman" panose="02020603050405020304" charset="0"/>
            </a:endParaRPr>
          </a:p>
          <a:p>
            <a:pPr marL="0" indent="0" algn="l">
              <a:lnSpc>
                <a:spcPct val="110000"/>
              </a:lnSpc>
              <a:buNone/>
            </a:pPr>
            <a:endParaRPr lang="en-US" altLang="en-US" sz="1600" dirty="0">
              <a:solidFill>
                <a:schemeClr val="tx1"/>
              </a:solidFill>
              <a:latin typeface="Times New Roman" panose="02020603050405020304" charset="0"/>
              <a:cs typeface="Times New Roman" panose="02020603050405020304" charset="0"/>
            </a:endParaRPr>
          </a:p>
        </p:txBody>
      </p:sp>
      <p:graphicFrame>
        <p:nvGraphicFramePr>
          <p:cNvPr id="6" name="Table 5">
            <a:extLst>
              <a:ext uri="{FF2B5EF4-FFF2-40B4-BE49-F238E27FC236}">
                <a16:creationId xmlns:a16="http://schemas.microsoft.com/office/drawing/2014/main" id="{EDC40A7B-FF02-5376-CED5-F30AC3BF5077}"/>
              </a:ext>
            </a:extLst>
          </p:cNvPr>
          <p:cNvGraphicFramePr>
            <a:graphicFrameLocks noGrp="1"/>
          </p:cNvGraphicFramePr>
          <p:nvPr>
            <p:extLst>
              <p:ext uri="{D42A27DB-BD31-4B8C-83A1-F6EECF244321}">
                <p14:modId xmlns:p14="http://schemas.microsoft.com/office/powerpoint/2010/main" val="3186652450"/>
              </p:ext>
            </p:extLst>
          </p:nvPr>
        </p:nvGraphicFramePr>
        <p:xfrm>
          <a:off x="695325" y="4187667"/>
          <a:ext cx="10801350" cy="1097280"/>
        </p:xfrm>
        <a:graphic>
          <a:graphicData uri="http://schemas.openxmlformats.org/drawingml/2006/table">
            <a:tbl>
              <a:tblPr/>
              <a:tblGrid>
                <a:gridCol w="2160270">
                  <a:extLst>
                    <a:ext uri="{9D8B030D-6E8A-4147-A177-3AD203B41FA5}">
                      <a16:colId xmlns:a16="http://schemas.microsoft.com/office/drawing/2014/main" val="4254789608"/>
                    </a:ext>
                  </a:extLst>
                </a:gridCol>
                <a:gridCol w="2160270">
                  <a:extLst>
                    <a:ext uri="{9D8B030D-6E8A-4147-A177-3AD203B41FA5}">
                      <a16:colId xmlns:a16="http://schemas.microsoft.com/office/drawing/2014/main" val="2208932729"/>
                    </a:ext>
                  </a:extLst>
                </a:gridCol>
                <a:gridCol w="2160270">
                  <a:extLst>
                    <a:ext uri="{9D8B030D-6E8A-4147-A177-3AD203B41FA5}">
                      <a16:colId xmlns:a16="http://schemas.microsoft.com/office/drawing/2014/main" val="3175801006"/>
                    </a:ext>
                  </a:extLst>
                </a:gridCol>
                <a:gridCol w="2160270">
                  <a:extLst>
                    <a:ext uri="{9D8B030D-6E8A-4147-A177-3AD203B41FA5}">
                      <a16:colId xmlns:a16="http://schemas.microsoft.com/office/drawing/2014/main" val="3081050656"/>
                    </a:ext>
                  </a:extLst>
                </a:gridCol>
                <a:gridCol w="2160270">
                  <a:extLst>
                    <a:ext uri="{9D8B030D-6E8A-4147-A177-3AD203B41FA5}">
                      <a16:colId xmlns:a16="http://schemas.microsoft.com/office/drawing/2014/main" val="3339496153"/>
                    </a:ext>
                  </a:extLst>
                </a:gridCol>
              </a:tblGrid>
              <a:tr h="0">
                <a:tc>
                  <a:txBody>
                    <a:bodyPr/>
                    <a:lstStyle/>
                    <a:p>
                      <a:endParaRPr lang="en-IN" dirty="0"/>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337963293"/>
                  </a:ext>
                </a:extLst>
              </a:tr>
              <a:tr h="0">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963427447"/>
                  </a:ext>
                </a:extLst>
              </a:tr>
              <a:tr h="0">
                <a:tc>
                  <a:txBody>
                    <a:bodyPr/>
                    <a:lstStyle/>
                    <a:p>
                      <a:endParaRPr lang="en-IN" dirty="0"/>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a:p>
                  </a:txBody>
                  <a:tcPr anchor="ctr">
                    <a:lnL>
                      <a:noFill/>
                    </a:lnL>
                    <a:lnR>
                      <a:noFill/>
                    </a:lnR>
                    <a:lnT>
                      <a:noFill/>
                    </a:lnT>
                    <a:lnB>
                      <a:noFill/>
                    </a:lnB>
                    <a:noFill/>
                  </a:tcPr>
                </a:tc>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1589076368"/>
                  </a:ext>
                </a:extLst>
              </a:tr>
            </a:tbl>
          </a:graphicData>
        </a:graphic>
      </p:graphicFrame>
      <p:pic>
        <p:nvPicPr>
          <p:cNvPr id="19" name="Picture 18">
            <a:extLst>
              <a:ext uri="{FF2B5EF4-FFF2-40B4-BE49-F238E27FC236}">
                <a16:creationId xmlns:a16="http://schemas.microsoft.com/office/drawing/2014/main" id="{C3399CE9-AA00-D6B9-844A-49BBDF521D32}"/>
              </a:ext>
            </a:extLst>
          </p:cNvPr>
          <p:cNvPicPr>
            <a:picLocks noChangeAspect="1"/>
          </p:cNvPicPr>
          <p:nvPr/>
        </p:nvPicPr>
        <p:blipFill>
          <a:blip r:embed="rId4"/>
          <a:stretch>
            <a:fillRect/>
          </a:stretch>
        </p:blipFill>
        <p:spPr>
          <a:xfrm>
            <a:off x="3091429" y="689454"/>
            <a:ext cx="6351151" cy="59240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AFB9-F655-166F-8936-7CA35B5AA6D9}"/>
              </a:ext>
            </a:extLst>
          </p:cNvPr>
          <p:cNvSpPr>
            <a:spLocks noGrp="1"/>
          </p:cNvSpPr>
          <p:nvPr>
            <p:ph type="title"/>
          </p:nvPr>
        </p:nvSpPr>
        <p:spPr>
          <a:xfrm>
            <a:off x="3177943" y="16714"/>
            <a:ext cx="10800000" cy="720000"/>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8. Model Error Metrics Visualization</a:t>
            </a:r>
            <a:endParaRPr lang="en-IN" sz="2800" dirty="0">
              <a:solidFill>
                <a:schemeClr val="tx1"/>
              </a:solidFill>
              <a:latin typeface="Times New Roman" panose="02020603050405020304" pitchFamily="18" charset="0"/>
              <a:cs typeface="Times New Roman" panose="02020603050405020304" pitchFamily="18" charset="0"/>
            </a:endParaRPr>
          </a:p>
        </p:txBody>
      </p:sp>
      <p:pic>
        <p:nvPicPr>
          <p:cNvPr id="4" name="Image 26">
            <a:extLst>
              <a:ext uri="{FF2B5EF4-FFF2-40B4-BE49-F238E27FC236}">
                <a16:creationId xmlns:a16="http://schemas.microsoft.com/office/drawing/2014/main" id="{E5D18549-D869-1820-B74F-1732D88228DB}"/>
              </a:ext>
            </a:extLst>
          </p:cNvPr>
          <p:cNvPicPr>
            <a:picLocks noGrp="1"/>
          </p:cNvPicPr>
          <p:nvPr>
            <p:ph idx="1"/>
          </p:nvPr>
        </p:nvPicPr>
        <p:blipFill>
          <a:blip r:embed="rId2" cstate="print"/>
          <a:stretch>
            <a:fillRect/>
          </a:stretch>
        </p:blipFill>
        <p:spPr>
          <a:xfrm>
            <a:off x="1149607" y="2193998"/>
            <a:ext cx="3804948" cy="4119336"/>
          </a:xfrm>
          <a:prstGeom prst="rect">
            <a:avLst/>
          </a:prstGeom>
        </p:spPr>
      </p:pic>
      <p:pic>
        <p:nvPicPr>
          <p:cNvPr id="5" name="Picture 4">
            <a:extLst>
              <a:ext uri="{FF2B5EF4-FFF2-40B4-BE49-F238E27FC236}">
                <a16:creationId xmlns:a16="http://schemas.microsoft.com/office/drawing/2014/main" id="{A623158D-08A0-0FB3-5EC1-97227AD26609}"/>
              </a:ext>
            </a:extLst>
          </p:cNvPr>
          <p:cNvPicPr>
            <a:picLocks noChangeAspect="1"/>
          </p:cNvPicPr>
          <p:nvPr/>
        </p:nvPicPr>
        <p:blipFill>
          <a:blip r:embed="rId3"/>
          <a:stretch>
            <a:fillRect/>
          </a:stretch>
        </p:blipFill>
        <p:spPr>
          <a:xfrm>
            <a:off x="6623297" y="2902239"/>
            <a:ext cx="4321511" cy="3161215"/>
          </a:xfrm>
          <a:prstGeom prst="rect">
            <a:avLst/>
          </a:prstGeom>
        </p:spPr>
      </p:pic>
      <p:sp>
        <p:nvSpPr>
          <p:cNvPr id="6" name="TextBox 5">
            <a:extLst>
              <a:ext uri="{FF2B5EF4-FFF2-40B4-BE49-F238E27FC236}">
                <a16:creationId xmlns:a16="http://schemas.microsoft.com/office/drawing/2014/main" id="{88ED86EC-7CCA-9282-B346-CFCFBF35DBCF}"/>
              </a:ext>
            </a:extLst>
          </p:cNvPr>
          <p:cNvSpPr txBox="1"/>
          <p:nvPr/>
        </p:nvSpPr>
        <p:spPr>
          <a:xfrm>
            <a:off x="1782147" y="6313334"/>
            <a:ext cx="3003066"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Radar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Plot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Model </a:t>
            </a:r>
            <a:r>
              <a:rPr lang="en-US" sz="1800" b="1" spc="-10" dirty="0">
                <a:effectLst/>
                <a:latin typeface="Times New Roman" panose="02020603050405020304" pitchFamily="18" charset="0"/>
                <a:ea typeface="Times New Roman" panose="02020603050405020304" pitchFamily="18" charset="0"/>
              </a:rPr>
              <a:t>Metrics</a:t>
            </a:r>
            <a:endParaRPr lang="en-IN" dirty="0"/>
          </a:p>
        </p:txBody>
      </p:sp>
      <p:sp>
        <p:nvSpPr>
          <p:cNvPr id="7" name="TextBox 6">
            <a:extLst>
              <a:ext uri="{FF2B5EF4-FFF2-40B4-BE49-F238E27FC236}">
                <a16:creationId xmlns:a16="http://schemas.microsoft.com/office/drawing/2014/main" id="{D72AE0D0-62AA-67EE-18BC-763228FAB6E3}"/>
              </a:ext>
            </a:extLst>
          </p:cNvPr>
          <p:cNvSpPr txBox="1"/>
          <p:nvPr/>
        </p:nvSpPr>
        <p:spPr>
          <a:xfrm>
            <a:off x="7809722" y="6147383"/>
            <a:ext cx="3360215"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Bar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plot of Model</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Error</a:t>
            </a:r>
            <a:r>
              <a:rPr lang="en-US" sz="1800" b="1" spc="-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Metrics</a:t>
            </a:r>
            <a:endParaRPr lang="en-IN" dirty="0"/>
          </a:p>
        </p:txBody>
      </p:sp>
      <p:sp>
        <p:nvSpPr>
          <p:cNvPr id="8" name="TextBox 7">
            <a:extLst>
              <a:ext uri="{FF2B5EF4-FFF2-40B4-BE49-F238E27FC236}">
                <a16:creationId xmlns:a16="http://schemas.microsoft.com/office/drawing/2014/main" id="{537E3FAA-9620-AB5E-F74E-914D85EFDE91}"/>
              </a:ext>
            </a:extLst>
          </p:cNvPr>
          <p:cNvSpPr txBox="1"/>
          <p:nvPr/>
        </p:nvSpPr>
        <p:spPr>
          <a:xfrm>
            <a:off x="535207" y="820643"/>
            <a:ext cx="10932801" cy="1200329"/>
          </a:xfrm>
          <a:prstGeom prst="rect">
            <a:avLst/>
          </a:prstGeom>
          <a:noFill/>
        </p:spPr>
        <p:txBody>
          <a:bodyPr wrap="none" rtlCol="0">
            <a:spAutoFit/>
          </a:bodyPr>
          <a:lstStyle/>
          <a:p>
            <a:pPr algn="just"/>
            <a:r>
              <a:rPr lang="en-US" dirty="0"/>
              <a:t>The radar plot and bar plot provide a visual comparison of the model’s performance across</a:t>
            </a:r>
          </a:p>
          <a:p>
            <a:pPr algn="just"/>
            <a:r>
              <a:rPr lang="en-US" dirty="0"/>
              <a:t> key error metrics such as RMSE, MAE, and F1-Score. The radar chart highlights the relative strengths and </a:t>
            </a:r>
          </a:p>
          <a:p>
            <a:pPr algn="just"/>
            <a:r>
              <a:rPr lang="en-US" dirty="0"/>
              <a:t>weaknesses of each metric, while the bar plot clearly quantifies their exact values. </a:t>
            </a:r>
          </a:p>
          <a:p>
            <a:pPr algn="just"/>
            <a:r>
              <a:rPr lang="en-US" dirty="0"/>
              <a:t>Together, they validate the effectiveness of the collaborative filtering models used in the system.</a:t>
            </a:r>
            <a:endParaRPr lang="en-IN" dirty="0"/>
          </a:p>
        </p:txBody>
      </p:sp>
    </p:spTree>
    <p:extLst>
      <p:ext uri="{BB962C8B-B14F-4D97-AF65-F5344CB8AC3E}">
        <p14:creationId xmlns:p14="http://schemas.microsoft.com/office/powerpoint/2010/main" val="3325864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dirty="0">
                <a:solidFill>
                  <a:schemeClr val="dk2"/>
                </a:solidFill>
                <a:latin typeface="Times New Roman" panose="02020603050405020304" charset="0"/>
                <a:cs typeface="Times New Roman" panose="02020603050405020304" charset="0"/>
              </a:rPr>
              <a:t>9. CONCLUSION  &amp; FUTURE SCOPE</a:t>
            </a:r>
          </a:p>
        </p:txBody>
      </p:sp>
      <p:sp>
        <p:nvSpPr>
          <p:cNvPr id="4" name="Content Placeholder 2"/>
          <p:cNvSpPr>
            <a:spLocks noGrp="1"/>
          </p:cNvSpPr>
          <p:nvPr>
            <p:custDataLst>
              <p:tags r:id="rId2"/>
            </p:custDataLst>
          </p:nvPr>
        </p:nvSpPr>
        <p:spPr>
          <a:xfrm>
            <a:off x="356870" y="1119011"/>
            <a:ext cx="11616690" cy="5411470"/>
          </a:xfrm>
          <a:prstGeom prst="rect">
            <a:avLst/>
          </a:prstGeom>
        </p:spPr>
        <p:txBody>
          <a:bodyPr vert="horz" wrap="square"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altLang="en-US" dirty="0">
                <a:solidFill>
                  <a:schemeClr val="tx1"/>
                </a:solidFill>
                <a:latin typeface="Times New Roman" panose="02020603050405020304" charset="0"/>
                <a:cs typeface="Times New Roman" panose="02020603050405020304" charset="0"/>
              </a:rPr>
              <a:t>This project focused on implementing Collaborative Filtering techniques, using Singular Value Decomposition (SVD) and K-Nearest Neighbors (KNN), to build a personalized recommendation engine. The model achieved strong predictive performance with RMSE of ~1.31 and provided relevant product suggestions, demonstrating the effectiveness of collaborative filtering in identifying user preferences in large, sparse datasets. Despite limitations like the cold start problem, the system successfully recommended high-interest items to users based on historical interactions. </a:t>
            </a:r>
          </a:p>
          <a:p>
            <a:pPr algn="just">
              <a:lnSpc>
                <a:spcPct val="110000"/>
              </a:lnSpc>
              <a:buFont typeface="Wingdings" panose="05000000000000000000" charset="0"/>
              <a:buChar char="Ø"/>
            </a:pPr>
            <a:r>
              <a:rPr lang="en-US" altLang="en-US" dirty="0">
                <a:solidFill>
                  <a:schemeClr val="tx1"/>
                </a:solidFill>
                <a:latin typeface="Times New Roman" panose="02020603050405020304" charset="0"/>
                <a:cs typeface="Times New Roman" panose="02020603050405020304" charset="0"/>
              </a:rPr>
              <a:t>Implement Hybrid Models: Combine collaborative and content-based filtering to handle cold start and improve recommendation diversity.</a:t>
            </a:r>
          </a:p>
          <a:p>
            <a:pPr algn="just">
              <a:lnSpc>
                <a:spcPct val="110000"/>
              </a:lnSpc>
              <a:buFont typeface="Wingdings" panose="05000000000000000000" charset="0"/>
              <a:buChar char="Ø"/>
            </a:pPr>
            <a:r>
              <a:rPr lang="en-US" altLang="en-US" dirty="0">
                <a:solidFill>
                  <a:schemeClr val="tx1"/>
                </a:solidFill>
                <a:latin typeface="Times New Roman" panose="02020603050405020304" charset="0"/>
                <a:cs typeface="Times New Roman" panose="02020603050405020304" charset="0"/>
              </a:rPr>
              <a:t>Add Temporal &amp; Context Awareness: Use time-aware models (e.g., </a:t>
            </a:r>
            <a:r>
              <a:rPr lang="en-US" altLang="en-US" dirty="0" err="1">
                <a:solidFill>
                  <a:schemeClr val="tx1"/>
                </a:solidFill>
                <a:latin typeface="Times New Roman" panose="02020603050405020304" charset="0"/>
                <a:cs typeface="Times New Roman" panose="02020603050405020304" charset="0"/>
              </a:rPr>
              <a:t>TimeSVD</a:t>
            </a:r>
            <a:r>
              <a:rPr lang="en-US" altLang="en-US" dirty="0">
                <a:solidFill>
                  <a:schemeClr val="tx1"/>
                </a:solidFill>
                <a:latin typeface="Times New Roman" panose="02020603050405020304" charset="0"/>
                <a:cs typeface="Times New Roman" panose="02020603050405020304" charset="0"/>
              </a:rPr>
              <a:t>++) and user context to adapt to changing preferences over time.</a:t>
            </a:r>
          </a:p>
          <a:p>
            <a:pPr algn="just">
              <a:lnSpc>
                <a:spcPct val="110000"/>
              </a:lnSpc>
              <a:buFont typeface="Wingdings" panose="05000000000000000000" charset="0"/>
              <a:buChar char="Ø"/>
            </a:pPr>
            <a:r>
              <a:rPr lang="en-US" altLang="en-US" dirty="0">
                <a:solidFill>
                  <a:schemeClr val="tx1"/>
                </a:solidFill>
                <a:latin typeface="Times New Roman" panose="02020603050405020304" charset="0"/>
                <a:cs typeface="Times New Roman" panose="02020603050405020304" charset="0"/>
              </a:rPr>
              <a:t>Real-Time Deployment &amp; Scalability : Develop a full-stack web or mobile app for real-time recommendations and scale it using cloud-based solutions.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dirty="0">
                <a:solidFill>
                  <a:schemeClr val="dk2"/>
                </a:solidFill>
                <a:latin typeface="Times New Roman" panose="02020603050405020304" charset="0"/>
                <a:cs typeface="Times New Roman" panose="02020603050405020304" charset="0"/>
              </a:rPr>
              <a:t>10. REFERENCES</a:t>
            </a:r>
          </a:p>
        </p:txBody>
      </p:sp>
      <p:sp>
        <p:nvSpPr>
          <p:cNvPr id="4" name="Content Placeholder 2"/>
          <p:cNvSpPr>
            <a:spLocks noGrp="1"/>
          </p:cNvSpPr>
          <p:nvPr>
            <p:custDataLst>
              <p:tags r:id="rId2"/>
            </p:custDataLst>
          </p:nvPr>
        </p:nvSpPr>
        <p:spPr>
          <a:xfrm>
            <a:off x="287655" y="848424"/>
            <a:ext cx="11616690" cy="5411470"/>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89535" lvl="0" algn="just">
              <a:lnSpc>
                <a:spcPct val="115000"/>
              </a:lnSpc>
              <a:spcBef>
                <a:spcPts val="1545"/>
              </a:spcBef>
              <a:buSzPts val="1200"/>
              <a:buFont typeface="Wingdings" panose="05000000000000000000" pitchFamily="2" charset="2"/>
              <a:buChar char="Ø"/>
              <a:tabLst>
                <a:tab pos="294640" algn="l"/>
              </a:tabLst>
            </a:pPr>
            <a:r>
              <a:rPr lang="en-US" sz="2000" spc="0" dirty="0">
                <a:effectLst/>
                <a:latin typeface="Times New Roman" panose="02020603050405020304" pitchFamily="18" charset="0"/>
                <a:ea typeface="Times New Roman" panose="02020603050405020304" pitchFamily="18" charset="0"/>
              </a:rPr>
              <a:t>A survey of collaborative filtering-based recommender systems: From traditional methods to hybrid</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methods</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based</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on</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social</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networks.</a:t>
            </a:r>
            <a:r>
              <a:rPr lang="en-US" sz="2000" spc="20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4"/>
              </a:rPr>
              <a:t>Chen</a:t>
            </a:r>
            <a:r>
              <a:rPr lang="en-US" sz="2000" u="sng" spc="200" dirty="0">
                <a:solidFill>
                  <a:srgbClr val="0000FF"/>
                </a:solidFill>
                <a:effectLst/>
                <a:latin typeface="Times New Roman" panose="02020603050405020304" pitchFamily="18" charset="0"/>
                <a:ea typeface="Times New Roman" panose="02020603050405020304" pitchFamily="18" charset="0"/>
                <a:hlinkClick r:id="rId4"/>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4"/>
              </a:rPr>
              <a:t>et</a:t>
            </a:r>
            <a:r>
              <a:rPr lang="en-US" sz="2000" u="sng" spc="200" dirty="0">
                <a:solidFill>
                  <a:srgbClr val="0000FF"/>
                </a:solidFill>
                <a:effectLst/>
                <a:latin typeface="Times New Roman" panose="02020603050405020304" pitchFamily="18" charset="0"/>
                <a:ea typeface="Times New Roman" panose="02020603050405020304" pitchFamily="18" charset="0"/>
                <a:hlinkClick r:id="rId4"/>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4"/>
              </a:rPr>
              <a:t>al.,</a:t>
            </a:r>
            <a:r>
              <a:rPr lang="en-US" sz="2000" u="sng" spc="200" dirty="0">
                <a:solidFill>
                  <a:srgbClr val="0000FF"/>
                </a:solidFill>
                <a:effectLst/>
                <a:latin typeface="Times New Roman" panose="02020603050405020304" pitchFamily="18" charset="0"/>
                <a:ea typeface="Times New Roman" panose="02020603050405020304" pitchFamily="18" charset="0"/>
                <a:hlinkClick r:id="rId4"/>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4"/>
              </a:rPr>
              <a:t>2018</a:t>
            </a:r>
            <a:r>
              <a:rPr lang="en-US" sz="2000" spc="400" dirty="0">
                <a:solidFill>
                  <a:srgbClr val="0000FF"/>
                </a:solidFill>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Chen</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R.,</a:t>
            </a:r>
            <a:r>
              <a:rPr lang="en-US" sz="2000" spc="-2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Hua</a:t>
            </a:r>
            <a:r>
              <a:rPr lang="en-US" sz="2000" spc="-2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Q.,</a:t>
            </a:r>
            <a:r>
              <a:rPr lang="en-US" sz="2000" spc="-1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Chang</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Y.- S., Wang B., Zhang L., Kong X.</a:t>
            </a:r>
            <a:endParaRPr lang="en-IN" sz="2000" spc="0" dirty="0">
              <a:effectLst/>
              <a:latin typeface="Times New Roman" panose="02020603050405020304" pitchFamily="18" charset="0"/>
              <a:ea typeface="Times New Roman" panose="02020603050405020304" pitchFamily="18" charset="0"/>
            </a:endParaRPr>
          </a:p>
          <a:p>
            <a:pPr marR="93980" lvl="0" algn="just">
              <a:lnSpc>
                <a:spcPct val="115000"/>
              </a:lnSpc>
              <a:spcBef>
                <a:spcPts val="1280"/>
              </a:spcBef>
              <a:buSzPts val="1200"/>
              <a:buFont typeface="Wingdings" panose="05000000000000000000" pitchFamily="2" charset="2"/>
              <a:buChar char="Ø"/>
              <a:tabLst>
                <a:tab pos="294640" algn="l"/>
              </a:tabLst>
            </a:pPr>
            <a:r>
              <a:rPr lang="en-US" sz="2000" spc="0" dirty="0">
                <a:effectLst/>
                <a:latin typeface="Times New Roman" panose="02020603050405020304" pitchFamily="18" charset="0"/>
                <a:ea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new method</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to find</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neighbor</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users that</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improves</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the</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performance</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of collaborative filtering. Expert Systems with Applications, 83 (2021), pp. 30-39. </a:t>
            </a:r>
            <a:r>
              <a:rPr lang="en-US" sz="2000" u="sng" spc="0" dirty="0" err="1">
                <a:solidFill>
                  <a:srgbClr val="0000FF"/>
                </a:solidFill>
                <a:effectLst/>
                <a:latin typeface="Times New Roman" panose="02020603050405020304" pitchFamily="18" charset="0"/>
                <a:ea typeface="Times New Roman" panose="02020603050405020304" pitchFamily="18" charset="0"/>
                <a:hlinkClick r:id="rId5"/>
              </a:rPr>
              <a:t>Koohi</a:t>
            </a:r>
            <a:r>
              <a:rPr lang="en-US" sz="2000" u="sng" spc="0" dirty="0">
                <a:solidFill>
                  <a:srgbClr val="0000FF"/>
                </a:solidFill>
                <a:effectLst/>
                <a:latin typeface="Times New Roman" panose="02020603050405020304" pitchFamily="18" charset="0"/>
                <a:ea typeface="Times New Roman" panose="02020603050405020304" pitchFamily="18" charset="0"/>
                <a:hlinkClick r:id="rId5"/>
              </a:rPr>
              <a:t> and Kiani, 2021</a:t>
            </a:r>
            <a:endParaRPr lang="en-IN" sz="2000" spc="0" dirty="0">
              <a:effectLst/>
              <a:latin typeface="Times New Roman" panose="02020603050405020304" pitchFamily="18" charset="0"/>
              <a:ea typeface="Times New Roman" panose="02020603050405020304" pitchFamily="18" charset="0"/>
            </a:endParaRPr>
          </a:p>
          <a:p>
            <a:pPr marR="86360" lvl="0" algn="just">
              <a:lnSpc>
                <a:spcPct val="115000"/>
              </a:lnSpc>
              <a:spcBef>
                <a:spcPts val="1265"/>
              </a:spcBef>
              <a:buSzPts val="1200"/>
              <a:buFont typeface="Wingdings" panose="05000000000000000000" pitchFamily="2" charset="2"/>
              <a:buChar char="Ø"/>
              <a:tabLst>
                <a:tab pos="294640" algn="l"/>
              </a:tabLst>
            </a:pPr>
            <a:r>
              <a:rPr lang="en-US" sz="2000" spc="0" dirty="0">
                <a:effectLst/>
                <a:latin typeface="Times New Roman" panose="02020603050405020304" pitchFamily="18" charset="0"/>
                <a:ea typeface="Times New Roman" panose="02020603050405020304" pitchFamily="18" charset="0"/>
              </a:rPr>
              <a:t>Collaborative filtering-based recommendation system for big data. International Journal of Computational</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Science</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and</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Engineering, 21</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(2)</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(2020),</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pp.</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219-225.</a:t>
            </a:r>
            <a:r>
              <a:rPr lang="en-US" sz="2000" spc="20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6"/>
              </a:rPr>
              <a:t>Shen</a:t>
            </a:r>
            <a:r>
              <a:rPr lang="en-US" sz="2000" u="sng" spc="200" dirty="0">
                <a:solidFill>
                  <a:srgbClr val="0000FF"/>
                </a:solidFill>
                <a:effectLst/>
                <a:latin typeface="Times New Roman" panose="02020603050405020304" pitchFamily="18" charset="0"/>
                <a:ea typeface="Times New Roman" panose="02020603050405020304" pitchFamily="18" charset="0"/>
                <a:hlinkClick r:id="rId6"/>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6"/>
              </a:rPr>
              <a:t>et</a:t>
            </a:r>
            <a:r>
              <a:rPr lang="en-US" sz="2000" u="sng" spc="200" dirty="0">
                <a:solidFill>
                  <a:srgbClr val="0000FF"/>
                </a:solidFill>
                <a:effectLst/>
                <a:latin typeface="Times New Roman" panose="02020603050405020304" pitchFamily="18" charset="0"/>
                <a:ea typeface="Times New Roman" panose="02020603050405020304" pitchFamily="18" charset="0"/>
                <a:hlinkClick r:id="rId6"/>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6"/>
              </a:rPr>
              <a:t>al.,</a:t>
            </a:r>
            <a:r>
              <a:rPr lang="en-US" sz="2000" u="sng" spc="200" dirty="0">
                <a:solidFill>
                  <a:srgbClr val="0000FF"/>
                </a:solidFill>
                <a:effectLst/>
                <a:latin typeface="Times New Roman" panose="02020603050405020304" pitchFamily="18" charset="0"/>
                <a:ea typeface="Times New Roman" panose="02020603050405020304" pitchFamily="18" charset="0"/>
                <a:hlinkClick r:id="rId6"/>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6"/>
              </a:rPr>
              <a:t>2020</a:t>
            </a:r>
            <a:r>
              <a:rPr lang="en-US" sz="2000" spc="400" dirty="0">
                <a:solidFill>
                  <a:srgbClr val="0000FF"/>
                </a:solidFill>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 Shen J., Zhou T., Chen L</a:t>
            </a:r>
            <a:endParaRPr lang="en-IN" sz="2000" spc="0" dirty="0">
              <a:effectLst/>
              <a:latin typeface="Times New Roman" panose="02020603050405020304" pitchFamily="18" charset="0"/>
              <a:ea typeface="Times New Roman" panose="02020603050405020304" pitchFamily="18" charset="0"/>
            </a:endParaRPr>
          </a:p>
          <a:p>
            <a:pPr marR="86360" lvl="0" algn="just">
              <a:lnSpc>
                <a:spcPct val="115000"/>
              </a:lnSpc>
              <a:spcBef>
                <a:spcPts val="1275"/>
              </a:spcBef>
              <a:buSzPts val="1200"/>
              <a:buFont typeface="Wingdings" panose="05000000000000000000" pitchFamily="2" charset="2"/>
              <a:buChar char="Ø"/>
              <a:tabLst>
                <a:tab pos="294640" algn="l"/>
              </a:tabLst>
            </a:pPr>
            <a:r>
              <a:rPr lang="en-US" sz="2000" spc="0" dirty="0">
                <a:effectLst/>
                <a:latin typeface="Times New Roman" panose="02020603050405020304" pitchFamily="18" charset="0"/>
                <a:ea typeface="Times New Roman" panose="02020603050405020304" pitchFamily="18" charset="0"/>
              </a:rPr>
              <a:t>Collaborative</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Filtering</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for</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Recommender</a:t>
            </a:r>
            <a:r>
              <a:rPr lang="en-US" sz="2000" spc="20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Systems.</a:t>
            </a:r>
            <a:r>
              <a:rPr lang="en-US" sz="2000" spc="200" dirty="0">
                <a:effectLst/>
                <a:latin typeface="Times New Roman" panose="02020603050405020304" pitchFamily="18" charset="0"/>
                <a:ea typeface="Times New Roman" panose="02020603050405020304" pitchFamily="18" charset="0"/>
              </a:rPr>
              <a:t> </a:t>
            </a:r>
            <a:r>
              <a:rPr lang="en-US" sz="2000" u="sng" spc="0" dirty="0" err="1">
                <a:solidFill>
                  <a:srgbClr val="0000FF"/>
                </a:solidFill>
                <a:effectLst/>
                <a:latin typeface="Times New Roman" panose="02020603050405020304" pitchFamily="18" charset="0"/>
                <a:ea typeface="Times New Roman" panose="02020603050405020304" pitchFamily="18" charset="0"/>
                <a:hlinkClick r:id="rId7"/>
              </a:rPr>
              <a:t>Ruisheng</a:t>
            </a:r>
            <a:r>
              <a:rPr lang="en-US" sz="2000" u="sng" spc="200" dirty="0">
                <a:solidFill>
                  <a:srgbClr val="0000FF"/>
                </a:solidFill>
                <a:effectLst/>
                <a:latin typeface="Times New Roman" panose="02020603050405020304" pitchFamily="18" charset="0"/>
                <a:ea typeface="Times New Roman" panose="02020603050405020304" pitchFamily="18" charset="0"/>
                <a:hlinkClick r:id="rId7"/>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7"/>
              </a:rPr>
              <a:t>Zhang</a:t>
            </a:r>
            <a:r>
              <a:rPr lang="en-US" sz="2000" spc="0" dirty="0">
                <a:effectLst/>
                <a:latin typeface="Times New Roman" panose="02020603050405020304" pitchFamily="18" charset="0"/>
                <a:ea typeface="Times New Roman" panose="02020603050405020304" pitchFamily="18" charset="0"/>
              </a:rPr>
              <a:t>;</a:t>
            </a:r>
            <a:r>
              <a:rPr lang="en-US" sz="2000" spc="-1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8"/>
              </a:rPr>
              <a:t>Qi-dong</a:t>
            </a:r>
            <a:r>
              <a:rPr lang="en-US" sz="2000" u="sng" spc="200" dirty="0">
                <a:solidFill>
                  <a:srgbClr val="0000FF"/>
                </a:solidFill>
                <a:effectLst/>
                <a:latin typeface="Times New Roman" panose="02020603050405020304" pitchFamily="18" charset="0"/>
                <a:ea typeface="Times New Roman" panose="02020603050405020304" pitchFamily="18" charset="0"/>
                <a:hlinkClick r:id="rId8"/>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8"/>
              </a:rPr>
              <a:t>Liu</a:t>
            </a:r>
            <a:r>
              <a:rPr lang="en-US" sz="2000" spc="0" dirty="0">
                <a:effectLst/>
                <a:latin typeface="Times New Roman" panose="02020603050405020304" pitchFamily="18" charset="0"/>
                <a:ea typeface="Times New Roman" panose="02020603050405020304" pitchFamily="18" charset="0"/>
              </a:rPr>
              <a:t>;</a:t>
            </a:r>
            <a:r>
              <a:rPr lang="en-US" sz="2000" spc="-1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9"/>
              </a:rPr>
              <a:t>Chun-</a:t>
            </a:r>
            <a:r>
              <a:rPr lang="en-US" sz="2000" spc="0" dirty="0">
                <a:solidFill>
                  <a:srgbClr val="0000FF"/>
                </a:solidFill>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9"/>
              </a:rPr>
              <a:t>Gui</a:t>
            </a:r>
            <a:r>
              <a:rPr lang="en-US" sz="2000" spc="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10"/>
              </a:rPr>
              <a:t>Jia-Xuan Wei</a:t>
            </a:r>
            <a:r>
              <a:rPr lang="en-US" sz="2000" spc="0" dirty="0">
                <a:effectLst/>
                <a:latin typeface="Times New Roman" panose="02020603050405020304" pitchFamily="18" charset="0"/>
                <a:ea typeface="Times New Roman" panose="02020603050405020304" pitchFamily="18" charset="0"/>
              </a:rPr>
              <a:t>; </a:t>
            </a:r>
            <a:r>
              <a:rPr lang="en-US" sz="2000" u="sng" spc="0" dirty="0" err="1">
                <a:solidFill>
                  <a:srgbClr val="0000FF"/>
                </a:solidFill>
                <a:effectLst/>
                <a:latin typeface="Times New Roman" panose="02020603050405020304" pitchFamily="18" charset="0"/>
                <a:ea typeface="Times New Roman" panose="02020603050405020304" pitchFamily="18" charset="0"/>
                <a:hlinkClick r:id="rId11"/>
              </a:rPr>
              <a:t>Huiyi</a:t>
            </a:r>
            <a:r>
              <a:rPr lang="en-US" sz="2000" u="sng" spc="0" dirty="0">
                <a:solidFill>
                  <a:srgbClr val="0000FF"/>
                </a:solidFill>
                <a:effectLst/>
                <a:latin typeface="Times New Roman" panose="02020603050405020304" pitchFamily="18" charset="0"/>
                <a:ea typeface="Times New Roman" panose="02020603050405020304" pitchFamily="18" charset="0"/>
                <a:hlinkClick r:id="rId11"/>
              </a:rPr>
              <a:t>-Ma</a:t>
            </a:r>
            <a:r>
              <a:rPr lang="en-US" sz="2000" u="none" strike="noStrike" spc="0" dirty="0">
                <a:solidFill>
                  <a:srgbClr val="0000FF"/>
                </a:solidFill>
                <a:effectLst/>
                <a:latin typeface="Times New Roman" panose="02020603050405020304" pitchFamily="18" charset="0"/>
                <a:ea typeface="Times New Roman" panose="02020603050405020304" pitchFamily="18" charset="0"/>
                <a:hlinkClick r:id="rId11"/>
              </a:rPr>
              <a:t>.</a:t>
            </a:r>
            <a:endParaRPr lang="en-IN" sz="2000" spc="0" dirty="0">
              <a:effectLst/>
              <a:latin typeface="Times New Roman" panose="02020603050405020304" pitchFamily="18" charset="0"/>
              <a:ea typeface="Times New Roman" panose="02020603050405020304" pitchFamily="18" charset="0"/>
            </a:endParaRPr>
          </a:p>
          <a:p>
            <a:pPr marR="88265" lvl="0" algn="just">
              <a:lnSpc>
                <a:spcPct val="115000"/>
              </a:lnSpc>
              <a:spcBef>
                <a:spcPts val="1270"/>
              </a:spcBef>
              <a:buSzPts val="1200"/>
              <a:buFont typeface="Wingdings" panose="05000000000000000000" pitchFamily="2" charset="2"/>
              <a:buChar char="Ø"/>
              <a:tabLst>
                <a:tab pos="294640" algn="l"/>
              </a:tabLst>
            </a:pPr>
            <a:r>
              <a:rPr lang="en-US" sz="2000" spc="0" dirty="0">
                <a:effectLst/>
                <a:latin typeface="Times New Roman" panose="02020603050405020304" pitchFamily="18" charset="0"/>
                <a:ea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Content</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Based</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and Collaborative</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Filtering</a:t>
            </a:r>
            <a:r>
              <a:rPr lang="en-US" sz="2000" spc="-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Recommender</a:t>
            </a:r>
            <a:r>
              <a:rPr lang="en-US" sz="2000" spc="-1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System.</a:t>
            </a:r>
            <a:r>
              <a:rPr lang="en-US" sz="2000" spc="-5"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12"/>
              </a:rPr>
              <a:t>Vignesh</a:t>
            </a:r>
            <a:r>
              <a:rPr lang="en-US" sz="2000" u="sng" spc="-5" dirty="0">
                <a:solidFill>
                  <a:srgbClr val="0000FF"/>
                </a:solidFill>
                <a:effectLst/>
                <a:latin typeface="Times New Roman" panose="02020603050405020304" pitchFamily="18" charset="0"/>
                <a:ea typeface="Times New Roman" panose="02020603050405020304" pitchFamily="18" charset="0"/>
                <a:hlinkClick r:id="rId12"/>
              </a:rPr>
              <a:t> </a:t>
            </a:r>
            <a:r>
              <a:rPr lang="en-US" sz="2000" u="sng" spc="0" dirty="0" err="1">
                <a:solidFill>
                  <a:srgbClr val="0000FF"/>
                </a:solidFill>
                <a:effectLst/>
                <a:latin typeface="Times New Roman" panose="02020603050405020304" pitchFamily="18" charset="0"/>
                <a:ea typeface="Times New Roman" panose="02020603050405020304" pitchFamily="18" charset="0"/>
                <a:hlinkClick r:id="rId12"/>
              </a:rPr>
              <a:t>Thannimalai</a:t>
            </a:r>
            <a:r>
              <a:rPr lang="en-US" sz="2000" spc="0" dirty="0">
                <a:effectLst/>
                <a:latin typeface="Times New Roman" panose="02020603050405020304" pitchFamily="18" charset="0"/>
                <a:ea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13"/>
              </a:rPr>
              <a:t>Li</a:t>
            </a:r>
            <a:r>
              <a:rPr lang="en-US" sz="2000" spc="0" dirty="0">
                <a:solidFill>
                  <a:srgbClr val="0000FF"/>
                </a:solidFill>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13"/>
              </a:rPr>
              <a:t>Zhang</a:t>
            </a:r>
            <a:r>
              <a:rPr lang="en-US" sz="2000" u="none" strike="noStrike" spc="0" dirty="0">
                <a:solidFill>
                  <a:srgbClr val="0000FF"/>
                </a:solidFill>
                <a:effectLst/>
                <a:latin typeface="Times New Roman" panose="02020603050405020304" pitchFamily="18" charset="0"/>
                <a:ea typeface="Times New Roman" panose="02020603050405020304" pitchFamily="18" charset="0"/>
                <a:hlinkClick r:id="rId13"/>
              </a:rPr>
              <a:t>.</a:t>
            </a:r>
            <a:r>
              <a:rPr lang="en-US" sz="2000" spc="0" dirty="0">
                <a:effectLst/>
                <a:latin typeface="Times New Roman" panose="02020603050405020304" pitchFamily="18" charset="0"/>
                <a:ea typeface="Times New Roman" panose="02020603050405020304" pitchFamily="18" charset="0"/>
              </a:rPr>
              <a:t> </a:t>
            </a:r>
            <a:r>
              <a:rPr lang="en-US" sz="2000" u="sng" spc="0" dirty="0">
                <a:solidFill>
                  <a:srgbClr val="0000FF"/>
                </a:solidFill>
                <a:effectLst/>
                <a:latin typeface="Times New Roman" panose="02020603050405020304" pitchFamily="18" charset="0"/>
                <a:ea typeface="Times New Roman" panose="02020603050405020304" pitchFamily="18" charset="0"/>
                <a:hlinkClick r:id="rId14"/>
              </a:rPr>
              <a:t>https://ieeexplore.ieee.org/document/9737238</a:t>
            </a:r>
            <a:endParaRPr lang="en-IN" sz="2000" spc="0" dirty="0">
              <a:effectLst/>
              <a:latin typeface="Times New Roman" panose="02020603050405020304" pitchFamily="18" charset="0"/>
              <a:ea typeface="Times New Roman" panose="02020603050405020304" pitchFamily="18" charset="0"/>
            </a:endParaRPr>
          </a:p>
          <a:p>
            <a:pPr marR="90805" lvl="0" algn="just">
              <a:lnSpc>
                <a:spcPct val="115000"/>
              </a:lnSpc>
              <a:spcBef>
                <a:spcPts val="1265"/>
              </a:spcBef>
              <a:buSzPts val="1200"/>
              <a:buFont typeface="Wingdings" panose="05000000000000000000" pitchFamily="2" charset="2"/>
              <a:buChar char="Ø"/>
              <a:tabLst>
                <a:tab pos="294640" algn="l"/>
                <a:tab pos="1346200" algn="l"/>
                <a:tab pos="1990090" algn="l"/>
                <a:tab pos="3039745" algn="l"/>
                <a:tab pos="4401185" algn="l"/>
                <a:tab pos="5458460" algn="l"/>
              </a:tabLst>
            </a:pPr>
            <a:r>
              <a:rPr lang="en-US" sz="2000" spc="-10" dirty="0">
                <a:effectLst/>
                <a:latin typeface="Times New Roman" panose="02020603050405020304" pitchFamily="18" charset="0"/>
                <a:ea typeface="Times New Roman" panose="02020603050405020304" pitchFamily="18" charset="0"/>
              </a:rPr>
              <a:t>SVD++:</a:t>
            </a:r>
            <a:r>
              <a:rPr lang="en-US" sz="2000" spc="0"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A</a:t>
            </a:r>
            <a:r>
              <a:rPr lang="en-US" sz="2000" spc="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Scalable</a:t>
            </a:r>
            <a:r>
              <a:rPr lang="en-US" sz="2000" spc="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Collaborative</a:t>
            </a:r>
            <a:r>
              <a:rPr lang="en-US" sz="2000" spc="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Filtering</a:t>
            </a:r>
            <a:r>
              <a:rPr lang="en-US" sz="2000" spc="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Approach </a:t>
            </a:r>
            <a:r>
              <a:rPr lang="en-US" sz="2000" spc="0" dirty="0">
                <a:effectLst/>
                <a:latin typeface="Times New Roman" panose="02020603050405020304" pitchFamily="18" charset="0"/>
                <a:ea typeface="Times New Roman" panose="02020603050405020304" pitchFamily="18" charset="0"/>
              </a:rPr>
              <a:t>Koren, Y., Bell, R., &amp; Volinsky, C. (2009). IEEE Computer Society Research on matrix factorization models like SVD, widely used in recommendation systems.</a:t>
            </a:r>
            <a:endParaRPr lang="en-IN" sz="2000" spc="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4D4FBB-A597-64E4-DAD3-9D6DFD927594}"/>
              </a:ext>
            </a:extLst>
          </p:cNvPr>
          <p:cNvPicPr>
            <a:picLocks noChangeAspect="1"/>
          </p:cNvPicPr>
          <p:nvPr/>
        </p:nvPicPr>
        <p:blipFill>
          <a:blip r:embed="rId2"/>
          <a:stretch>
            <a:fillRect/>
          </a:stretch>
        </p:blipFill>
        <p:spPr>
          <a:xfrm>
            <a:off x="4068924" y="314610"/>
            <a:ext cx="4446037" cy="5914442"/>
          </a:xfrm>
          <a:prstGeom prst="rect">
            <a:avLst/>
          </a:prstGeom>
        </p:spPr>
      </p:pic>
      <p:sp>
        <p:nvSpPr>
          <p:cNvPr id="6" name="TextBox 5">
            <a:extLst>
              <a:ext uri="{FF2B5EF4-FFF2-40B4-BE49-F238E27FC236}">
                <a16:creationId xmlns:a16="http://schemas.microsoft.com/office/drawing/2014/main" id="{E76CBF97-04DE-AD74-C05D-37D388980346}"/>
              </a:ext>
            </a:extLst>
          </p:cNvPr>
          <p:cNvSpPr txBox="1"/>
          <p:nvPr/>
        </p:nvSpPr>
        <p:spPr>
          <a:xfrm rot="514345">
            <a:off x="4599992" y="4739951"/>
            <a:ext cx="1539204" cy="369332"/>
          </a:xfrm>
          <a:prstGeom prst="rect">
            <a:avLst/>
          </a:prstGeom>
          <a:noFill/>
        </p:spPr>
        <p:txBody>
          <a:bodyPr wrap="none" rtlCol="0">
            <a:spAutoFit/>
          </a:bodyPr>
          <a:lstStyle/>
          <a:p>
            <a:r>
              <a:rPr lang="en-IN"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custDataLst>
              <p:tags r:id="rId2"/>
            </p:custDataLst>
          </p:nvPr>
        </p:nvSpPr>
        <p:spPr>
          <a:xfrm>
            <a:off x="380365" y="891382"/>
            <a:ext cx="6570941" cy="4678994"/>
          </a:xfrm>
          <a:prstGeom prst="rect">
            <a:avLst/>
          </a:prstGeom>
        </p:spPr>
        <p:txBody>
          <a:bodyPr vert="horz" wrap="square" lIns="91440" tIns="45720" rIns="91440" bIns="45720" rtlCol="0">
            <a:normAutofit fontScale="9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altLang="en-US" dirty="0">
                <a:solidFill>
                  <a:schemeClr val="tx1"/>
                </a:solidFill>
                <a:latin typeface="Times New Roman" panose="02020603050405020304" charset="0"/>
                <a:cs typeface="Times New Roman" panose="02020603050405020304" charset="0"/>
              </a:rPr>
              <a:t>E-commerce platforms produce vast user interaction data with complex and sparse patterns. This project addresses the limitations of rule-based and popularity-based methods by implementing a collaborative filtering model using SVD and KNN to capture latent user-item relationships. The system supports real-time predictions, evaluates performance using RMSE, MAE, Precision, and Recall. Results show strong personalization capabilities and improved user engagement.</a:t>
            </a:r>
          </a:p>
        </p:txBody>
      </p:sp>
      <p:sp>
        <p:nvSpPr>
          <p:cNvPr id="8" name="Title 5"/>
          <p:cNvSpPr>
            <a:spLocks noGrp="1"/>
          </p:cNvSpPr>
          <p:nvPr>
            <p:custDataLst>
              <p:tags r:id="rId3"/>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a:solidFill>
                  <a:schemeClr val="dk2"/>
                </a:solidFill>
                <a:latin typeface="Times New Roman" panose="02020603050405020304" charset="0"/>
                <a:cs typeface="Times New Roman" panose="02020603050405020304" charset="0"/>
              </a:rPr>
              <a:t>ABSTRACT</a:t>
            </a:r>
          </a:p>
        </p:txBody>
      </p:sp>
      <p:pic>
        <p:nvPicPr>
          <p:cNvPr id="3" name="Picture 2">
            <a:extLst>
              <a:ext uri="{FF2B5EF4-FFF2-40B4-BE49-F238E27FC236}">
                <a16:creationId xmlns:a16="http://schemas.microsoft.com/office/drawing/2014/main" id="{163F118C-2F4E-82F9-025B-E374A292EB9C}"/>
              </a:ext>
            </a:extLst>
          </p:cNvPr>
          <p:cNvPicPr>
            <a:picLocks noChangeAspect="1"/>
          </p:cNvPicPr>
          <p:nvPr/>
        </p:nvPicPr>
        <p:blipFill>
          <a:blip r:embed="rId5"/>
          <a:stretch>
            <a:fillRect/>
          </a:stretch>
        </p:blipFill>
        <p:spPr>
          <a:xfrm>
            <a:off x="7212563" y="1472318"/>
            <a:ext cx="4683967" cy="312264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0477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lang="en-US" altLang="en-US">
                <a:solidFill>
                  <a:schemeClr val="dk2"/>
                </a:solidFill>
                <a:latin typeface="Times New Roman" panose="02020603050405020304" charset="0"/>
                <a:cs typeface="Times New Roman" panose="02020603050405020304" charset="0"/>
              </a:rPr>
              <a:t>1. INTRODUCTION, PROBLEM &amp; STATISTIC DOMAIN</a:t>
            </a:r>
          </a:p>
        </p:txBody>
      </p:sp>
      <p:sp>
        <p:nvSpPr>
          <p:cNvPr id="4" name="Content Placeholder 2"/>
          <p:cNvSpPr>
            <a:spLocks noGrp="1"/>
          </p:cNvSpPr>
          <p:nvPr>
            <p:custDataLst>
              <p:tags r:id="rId2"/>
            </p:custDataLst>
          </p:nvPr>
        </p:nvSpPr>
        <p:spPr>
          <a:xfrm>
            <a:off x="194945" y="863276"/>
            <a:ext cx="11640185" cy="5726119"/>
          </a:xfrm>
          <a:prstGeom prst="rect">
            <a:avLst/>
          </a:prstGeom>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altLang="en-US" sz="2400" dirty="0">
                <a:solidFill>
                  <a:schemeClr val="tx1"/>
                </a:solidFill>
                <a:latin typeface="Times New Roman" panose="02020603050405020304" charset="0"/>
                <a:cs typeface="Times New Roman" panose="02020603050405020304" charset="0"/>
              </a:rPr>
              <a:t>E-commerce platforms like Amazon have transformed digital shopping by offering vast product selections. However, this abundance often overwhelms users, making it difficult to discover relevant products. Machine learning–driven automation, particularly collaborative filtering, can uncover personalized patterns from user-item interactions.</a:t>
            </a:r>
          </a:p>
          <a:p>
            <a:pPr marL="0" indent="0" algn="just">
              <a:lnSpc>
                <a:spcPct val="110000"/>
              </a:lnSpc>
              <a:buNone/>
            </a:pPr>
            <a:r>
              <a:rPr lang="en-US" altLang="en-US" sz="2400" b="1" dirty="0">
                <a:solidFill>
                  <a:schemeClr val="tx1"/>
                </a:solidFill>
                <a:latin typeface="Times New Roman" panose="02020603050405020304" charset="0"/>
                <a:cs typeface="Times New Roman" panose="02020603050405020304" charset="0"/>
              </a:rPr>
              <a:t>Problem Statement:</a:t>
            </a:r>
          </a:p>
          <a:p>
            <a:pPr marL="0" indent="0" algn="just">
              <a:lnSpc>
                <a:spcPct val="110000"/>
              </a:lnSpc>
              <a:buNone/>
            </a:pPr>
            <a:r>
              <a:rPr lang="en-US" altLang="en-US" sz="2400" dirty="0">
                <a:solidFill>
                  <a:schemeClr val="tx1"/>
                </a:solidFill>
                <a:latin typeface="Times New Roman" panose="02020603050405020304" charset="0"/>
                <a:cs typeface="Times New Roman" panose="02020603050405020304" charset="0"/>
              </a:rPr>
              <a:t>Manual browsing is time-consuming, generic, and fails to adapt to individual preferences. Traditional recommendation methods are either too rigid or cannot capture complex user behavior trends.</a:t>
            </a:r>
          </a:p>
          <a:p>
            <a:pPr marL="0" indent="0" algn="just">
              <a:lnSpc>
                <a:spcPct val="110000"/>
              </a:lnSpc>
              <a:buNone/>
            </a:pPr>
            <a:r>
              <a:rPr lang="en-US" altLang="en-US" sz="2400" b="1" dirty="0">
                <a:solidFill>
                  <a:schemeClr val="tx1"/>
                </a:solidFill>
                <a:latin typeface="Times New Roman" panose="02020603050405020304" charset="0"/>
                <a:cs typeface="Times New Roman" panose="02020603050405020304" charset="0"/>
              </a:rPr>
              <a:t>References</a:t>
            </a:r>
            <a:r>
              <a:rPr lang="en-US" altLang="en-US" sz="2400" dirty="0">
                <a:solidFill>
                  <a:schemeClr val="tx1"/>
                </a:solidFill>
                <a:latin typeface="Times New Roman" panose="02020603050405020304" charset="0"/>
                <a:cs typeface="Times New Roman" panose="02020603050405020304" charset="0"/>
              </a:rPr>
              <a:t>: Ricci et al., 2015 – Collaborative filtering foundations; Aggarwal, 2016 – Matrix factorization and similarity metrics; Koren et al., 2009 – SVD in recommendation systems.</a:t>
            </a:r>
          </a:p>
          <a:p>
            <a:pPr marL="0" indent="0" algn="just">
              <a:lnSpc>
                <a:spcPct val="110000"/>
              </a:lnSpc>
              <a:buNone/>
            </a:pPr>
            <a:r>
              <a:rPr lang="en-US" altLang="en-US" sz="2400" b="1" dirty="0">
                <a:solidFill>
                  <a:schemeClr val="tx1"/>
                </a:solidFill>
                <a:latin typeface="Times New Roman" panose="02020603050405020304" charset="0"/>
                <a:cs typeface="Times New Roman" panose="02020603050405020304" charset="0"/>
              </a:rPr>
              <a:t>Statistics</a:t>
            </a:r>
            <a:r>
              <a:rPr lang="en-US" altLang="en-US" sz="2400" dirty="0">
                <a:solidFill>
                  <a:schemeClr val="tx1"/>
                </a:solidFill>
                <a:latin typeface="Times New Roman" panose="02020603050405020304" charset="0"/>
                <a:cs typeface="Times New Roman" panose="02020603050405020304" charset="0"/>
              </a:rPr>
              <a:t>: Amazon hosts millions of products; over 35% of purchases are driven by recommender systems; studies show users are 70% more likely to engage with personalized suggestions.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a:solidFill>
                  <a:schemeClr val="dk2"/>
                </a:solidFill>
                <a:latin typeface="Times New Roman" panose="02020603050405020304" charset="0"/>
                <a:cs typeface="Times New Roman" panose="02020603050405020304" charset="0"/>
              </a:rPr>
              <a:t>2. LITERATURE REVIEW</a:t>
            </a:r>
          </a:p>
        </p:txBody>
      </p:sp>
      <p:sp>
        <p:nvSpPr>
          <p:cNvPr id="5" name="Content Placeholder 2"/>
          <p:cNvSpPr>
            <a:spLocks noGrp="1"/>
          </p:cNvSpPr>
          <p:nvPr>
            <p:custDataLst>
              <p:tags r:id="rId2"/>
            </p:custDataLst>
          </p:nvPr>
        </p:nvSpPr>
        <p:spPr>
          <a:xfrm>
            <a:off x="356870" y="963930"/>
            <a:ext cx="11616690" cy="562546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endParaRPr lang="en-US" altLang="en-US" sz="9335">
              <a:solidFill>
                <a:schemeClr val="tx1"/>
              </a:solidFill>
              <a:latin typeface="Times New Roman" panose="02020603050405020304" charset="0"/>
              <a:cs typeface="Times New Roman" panose="02020603050405020304" charset="0"/>
            </a:endParaRPr>
          </a:p>
        </p:txBody>
      </p:sp>
      <p:graphicFrame>
        <p:nvGraphicFramePr>
          <p:cNvPr id="10" name="Table 9"/>
          <p:cNvGraphicFramePr/>
          <p:nvPr>
            <p:custDataLst>
              <p:tags r:id="rId3"/>
            </p:custDataLst>
            <p:extLst>
              <p:ext uri="{D42A27DB-BD31-4B8C-83A1-F6EECF244321}">
                <p14:modId xmlns:p14="http://schemas.microsoft.com/office/powerpoint/2010/main" val="3495219851"/>
              </p:ext>
            </p:extLst>
          </p:nvPr>
        </p:nvGraphicFramePr>
        <p:xfrm>
          <a:off x="1250302" y="690465"/>
          <a:ext cx="9283512" cy="6024778"/>
        </p:xfrm>
        <a:graphic>
          <a:graphicData uri="http://schemas.openxmlformats.org/drawingml/2006/table">
            <a:tbl>
              <a:tblPr firstRow="1" bandRow="1">
                <a:tableStyleId>{5C22544A-7EE6-4342-B048-85BDC9FD1C3A}</a:tableStyleId>
              </a:tblPr>
              <a:tblGrid>
                <a:gridCol w="1873884">
                  <a:extLst>
                    <a:ext uri="{9D8B030D-6E8A-4147-A177-3AD203B41FA5}">
                      <a16:colId xmlns:a16="http://schemas.microsoft.com/office/drawing/2014/main" val="20000"/>
                    </a:ext>
                  </a:extLst>
                </a:gridCol>
                <a:gridCol w="1889466">
                  <a:extLst>
                    <a:ext uri="{9D8B030D-6E8A-4147-A177-3AD203B41FA5}">
                      <a16:colId xmlns:a16="http://schemas.microsoft.com/office/drawing/2014/main" val="20001"/>
                    </a:ext>
                  </a:extLst>
                </a:gridCol>
                <a:gridCol w="1889466">
                  <a:extLst>
                    <a:ext uri="{9D8B030D-6E8A-4147-A177-3AD203B41FA5}">
                      <a16:colId xmlns:a16="http://schemas.microsoft.com/office/drawing/2014/main" val="20002"/>
                    </a:ext>
                  </a:extLst>
                </a:gridCol>
                <a:gridCol w="3630696">
                  <a:extLst>
                    <a:ext uri="{9D8B030D-6E8A-4147-A177-3AD203B41FA5}">
                      <a16:colId xmlns:a16="http://schemas.microsoft.com/office/drawing/2014/main" val="20003"/>
                    </a:ext>
                  </a:extLst>
                </a:gridCol>
              </a:tblGrid>
              <a:tr h="443757">
                <a:tc>
                  <a:txBody>
                    <a:bodyPr/>
                    <a:lstStyle/>
                    <a:p>
                      <a:pPr>
                        <a:buNone/>
                      </a:pPr>
                      <a:r>
                        <a:rPr lang="en-US" sz="2000">
                          <a:latin typeface="Times New Roman" panose="02020603050405020304" charset="0"/>
                          <a:cs typeface="Times New Roman" panose="02020603050405020304" charset="0"/>
                        </a:rPr>
                        <a:t>Authors</a:t>
                      </a:r>
                    </a:p>
                  </a:txBody>
                  <a:tcPr/>
                </a:tc>
                <a:tc>
                  <a:txBody>
                    <a:bodyPr/>
                    <a:lstStyle/>
                    <a:p>
                      <a:pPr>
                        <a:buNone/>
                      </a:pPr>
                      <a:r>
                        <a:rPr lang="en-US" sz="2000" dirty="0">
                          <a:latin typeface="Times New Roman" panose="02020603050405020304" charset="0"/>
                          <a:cs typeface="Times New Roman" panose="02020603050405020304" charset="0"/>
                        </a:rPr>
                        <a:t>Titles</a:t>
                      </a:r>
                    </a:p>
                  </a:txBody>
                  <a:tcPr/>
                </a:tc>
                <a:tc>
                  <a:txBody>
                    <a:bodyPr/>
                    <a:lstStyle/>
                    <a:p>
                      <a:pPr>
                        <a:buNone/>
                      </a:pPr>
                      <a:r>
                        <a:rPr lang="en-US" sz="2000" dirty="0">
                          <a:latin typeface="Times New Roman" panose="02020603050405020304" charset="0"/>
                          <a:cs typeface="Times New Roman" panose="02020603050405020304" charset="0"/>
                        </a:rPr>
                        <a:t>Dataset</a:t>
                      </a:r>
                    </a:p>
                  </a:txBody>
                  <a:tcPr/>
                </a:tc>
                <a:tc>
                  <a:txBody>
                    <a:bodyPr/>
                    <a:lstStyle/>
                    <a:p>
                      <a:pPr>
                        <a:buNone/>
                      </a:pPr>
                      <a:r>
                        <a:rPr lang="en-US" sz="2000">
                          <a:latin typeface="Times New Roman" panose="02020603050405020304" charset="0"/>
                          <a:cs typeface="Times New Roman" panose="02020603050405020304" charset="0"/>
                        </a:rPr>
                        <a:t>Results</a:t>
                      </a:r>
                    </a:p>
                  </a:txBody>
                  <a:tcPr/>
                </a:tc>
                <a:extLst>
                  <a:ext uri="{0D108BD9-81ED-4DB2-BD59-A6C34878D82A}">
                    <a16:rowId xmlns:a16="http://schemas.microsoft.com/office/drawing/2014/main" val="10000"/>
                  </a:ext>
                </a:extLst>
              </a:tr>
              <a:tr h="1672563">
                <a:tc>
                  <a:txBody>
                    <a:bodyPr/>
                    <a:lstStyle/>
                    <a:p>
                      <a:pPr>
                        <a:buNone/>
                      </a:pPr>
                      <a:r>
                        <a:rPr lang="de-DE" sz="1600" dirty="0">
                          <a:latin typeface="Times New Roman" panose="02020603050405020304" charset="0"/>
                          <a:cs typeface="Times New Roman" panose="02020603050405020304" charset="0"/>
                        </a:rPr>
                        <a:t>Chen R., Hua Q., Chang Y.-S., Wang B., Zhang L., Kong X. (2018)</a:t>
                      </a:r>
                      <a:endParaRPr sz="1600" dirty="0">
                        <a:latin typeface="Times New Roman" panose="02020603050405020304" charset="0"/>
                        <a:cs typeface="Times New Roman" panose="02020603050405020304" charset="0"/>
                      </a:endParaRPr>
                    </a:p>
                    <a:p>
                      <a:pPr>
                        <a:buNone/>
                      </a:pPr>
                      <a:endParaRPr lang="en-US" sz="1600" dirty="0">
                        <a:latin typeface="Times New Roman" panose="02020603050405020304" charset="0"/>
                        <a:cs typeface="Times New Roman" panose="02020603050405020304" charset="0"/>
                      </a:endParaRPr>
                    </a:p>
                  </a:txBody>
                  <a:tcPr/>
                </a:tc>
                <a:tc>
                  <a:txBody>
                    <a:bodyPr/>
                    <a:lstStyle/>
                    <a:p>
                      <a:pPr>
                        <a:buNone/>
                      </a:pPr>
                      <a:r>
                        <a:rPr lang="en-US" sz="1600" dirty="0">
                          <a:latin typeface="Times New Roman" panose="02020603050405020304" charset="0"/>
                          <a:cs typeface="Times New Roman" panose="02020603050405020304" charset="0"/>
                          <a:sym typeface="+mn-ea"/>
                        </a:rPr>
                        <a:t>A Survey of Collaborative Filtering-Based Recommender Systems:</a:t>
                      </a:r>
                      <a:endParaRPr lang="en-US" sz="1600" dirty="0">
                        <a:latin typeface="Times New Roman" panose="02020603050405020304" charset="0"/>
                        <a:cs typeface="Times New Roman" panose="02020603050405020304" charset="0"/>
                      </a:endParaRPr>
                    </a:p>
                  </a:txBody>
                  <a:tcPr/>
                </a:tc>
                <a:tc>
                  <a:txBody>
                    <a:bodyPr/>
                    <a:lstStyle/>
                    <a:p>
                      <a:pPr>
                        <a:buNone/>
                      </a:pPr>
                      <a:r>
                        <a:rPr lang="en-US" sz="1600" dirty="0" err="1">
                          <a:latin typeface="Times New Roman" panose="02020603050405020304" charset="0"/>
                          <a:cs typeface="Times New Roman" panose="02020603050405020304" charset="0"/>
                        </a:rPr>
                        <a:t>Epinions</a:t>
                      </a:r>
                      <a:r>
                        <a:rPr lang="en-US" sz="1600" dirty="0">
                          <a:latin typeface="Times New Roman" panose="02020603050405020304" charset="0"/>
                          <a:cs typeface="Times New Roman" panose="02020603050405020304" charset="0"/>
                        </a:rPr>
                        <a:t>, Tencent, </a:t>
                      </a:r>
                      <a:r>
                        <a:rPr lang="en-US" sz="1600" dirty="0" err="1">
                          <a:latin typeface="Times New Roman" panose="02020603050405020304" charset="0"/>
                          <a:cs typeface="Times New Roman" panose="02020603050405020304" charset="0"/>
                        </a:rPr>
                        <a:t>Flixster</a:t>
                      </a:r>
                      <a:endParaRPr lang="en-US" sz="1600" dirty="0">
                        <a:latin typeface="Times New Roman" panose="02020603050405020304" charset="0"/>
                        <a:cs typeface="Times New Roman" panose="02020603050405020304" charset="0"/>
                      </a:endParaRPr>
                    </a:p>
                  </a:txBody>
                  <a:tcPr/>
                </a:tc>
                <a:tc>
                  <a:txBody>
                    <a:bodyPr/>
                    <a:lstStyle/>
                    <a:p>
                      <a:pPr>
                        <a:buNone/>
                      </a:pPr>
                      <a:r>
                        <a:rPr lang="en-US" sz="1600" b="0" dirty="0"/>
                        <a:t>Comprehensive survey highlighting the evolution of collaborative filtering methods, emphasizing the integration of social network data to address challenges like data sparsity and cold-start problems.</a:t>
                      </a:r>
                      <a:endParaRPr lang="en-US" sz="1600" b="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1"/>
                  </a:ext>
                </a:extLst>
              </a:tr>
              <a:tr h="1130546">
                <a:tc>
                  <a:txBody>
                    <a:bodyPr/>
                    <a:lstStyle/>
                    <a:p>
                      <a:pPr>
                        <a:buNone/>
                      </a:pPr>
                      <a:r>
                        <a:rPr lang="de-DE" sz="1600" dirty="0">
                          <a:latin typeface="Times New Roman" panose="02020603050405020304" charset="0"/>
                          <a:cs typeface="Times New Roman" panose="02020603050405020304" charset="0"/>
                          <a:sym typeface="+mn-ea"/>
                        </a:rPr>
                        <a:t>Zhang R., Liu Q., Gui C., Wei J., Ma H.</a:t>
                      </a:r>
                      <a:endParaRPr lang="en-US" sz="1600" dirty="0">
                        <a:latin typeface="Times New Roman" panose="02020603050405020304" charset="0"/>
                        <a:cs typeface="Times New Roman" panose="02020603050405020304" charset="0"/>
                      </a:endParaRPr>
                    </a:p>
                  </a:txBody>
                  <a:tcPr/>
                </a:tc>
                <a:tc>
                  <a:txBody>
                    <a:bodyPr/>
                    <a:lstStyle/>
                    <a:p>
                      <a:pPr>
                        <a:buNone/>
                      </a:pPr>
                      <a:r>
                        <a:rPr lang="en-IN" sz="1600" dirty="0">
                          <a:latin typeface="Times New Roman" panose="02020603050405020304" charset="0"/>
                          <a:cs typeface="Times New Roman" panose="02020603050405020304" charset="0"/>
                          <a:sym typeface="+mn-ea"/>
                        </a:rPr>
                        <a:t>Collaborative Filtering for Recommender Systems</a:t>
                      </a:r>
                      <a:endParaRPr lang="en-US" sz="1600" dirty="0">
                        <a:latin typeface="Times New Roman" panose="02020603050405020304" charset="0"/>
                        <a:cs typeface="Times New Roman" panose="02020603050405020304" charset="0"/>
                      </a:endParaRPr>
                    </a:p>
                  </a:txBody>
                  <a:tcPr/>
                </a:tc>
                <a:tc>
                  <a:txBody>
                    <a:bodyPr/>
                    <a:lstStyle/>
                    <a:p>
                      <a:pPr>
                        <a:buNone/>
                      </a:pPr>
                      <a:r>
                        <a:rPr lang="en-IN" sz="1600" dirty="0">
                          <a:latin typeface="Times New Roman" panose="02020603050405020304" charset="0"/>
                          <a:cs typeface="Times New Roman" panose="02020603050405020304" charset="0"/>
                        </a:rPr>
                        <a:t>Not specified</a:t>
                      </a:r>
                      <a:endParaRPr sz="1600" dirty="0">
                        <a:latin typeface="Times New Roman" panose="02020603050405020304" charset="0"/>
                        <a:cs typeface="Times New Roman" panose="02020603050405020304" charset="0"/>
                      </a:endParaRPr>
                    </a:p>
                    <a:p>
                      <a:pPr>
                        <a:buNone/>
                      </a:pPr>
                      <a:endParaRPr lang="en-US" sz="1600" dirty="0">
                        <a:latin typeface="Times New Roman" panose="02020603050405020304" charset="0"/>
                        <a:cs typeface="Times New Roman" panose="02020603050405020304" charset="0"/>
                      </a:endParaRPr>
                    </a:p>
                  </a:txBody>
                  <a:tcPr/>
                </a:tc>
                <a:tc>
                  <a:txBody>
                    <a:bodyPr/>
                    <a:lstStyle/>
                    <a:p>
                      <a:pPr>
                        <a:buNone/>
                      </a:pPr>
                      <a:r>
                        <a:rPr lang="en-US" sz="1600" dirty="0">
                          <a:latin typeface="Times New Roman" panose="02020603050405020304" charset="0"/>
                          <a:cs typeface="Times New Roman" panose="02020603050405020304" charset="0"/>
                          <a:sym typeface="+mn-ea"/>
                        </a:rPr>
                        <a:t>Proposed enhancements to traditional collaborative filtering algorithms, focusing on improving recommendation accuracy and system scalability.</a:t>
                      </a:r>
                      <a:endParaRPr lang="en-US" sz="16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2"/>
                  </a:ext>
                </a:extLst>
              </a:tr>
              <a:tr h="1388956">
                <a:tc>
                  <a:txBody>
                    <a:bodyPr/>
                    <a:lstStyle/>
                    <a:p>
                      <a:pPr>
                        <a:buNone/>
                      </a:pPr>
                      <a:r>
                        <a:rPr lang="en-IN" sz="1600" dirty="0">
                          <a:latin typeface="Times New Roman" panose="02020603050405020304" charset="0"/>
                          <a:cs typeface="Times New Roman" panose="02020603050405020304" charset="0"/>
                          <a:sym typeface="+mn-ea"/>
                        </a:rPr>
                        <a:t>Koren Y., Bell R., Volinsky C. (2009)</a:t>
                      </a:r>
                      <a:endParaRPr lang="en-US" sz="1600" dirty="0">
                        <a:latin typeface="Times New Roman" panose="02020603050405020304" charset="0"/>
                        <a:cs typeface="Times New Roman" panose="02020603050405020304" charset="0"/>
                        <a:sym typeface="+mn-ea"/>
                      </a:endParaRPr>
                    </a:p>
                  </a:txBody>
                  <a:tcPr/>
                </a:tc>
                <a:tc>
                  <a:txBody>
                    <a:bodyPr/>
                    <a:lstStyle/>
                    <a:p>
                      <a:pPr>
                        <a:buNone/>
                      </a:pPr>
                      <a:r>
                        <a:rPr lang="en-IN" sz="1600" dirty="0">
                          <a:latin typeface="Times New Roman" panose="02020603050405020304" charset="0"/>
                          <a:cs typeface="Times New Roman" panose="02020603050405020304" charset="0"/>
                          <a:sym typeface="+mn-ea"/>
                        </a:rPr>
                        <a:t>SVD++: A Scalable Collaborative Filtering Approach</a:t>
                      </a:r>
                      <a:endParaRPr lang="en-US" sz="1600" dirty="0">
                        <a:latin typeface="Times New Roman" panose="02020603050405020304" charset="0"/>
                        <a:cs typeface="Times New Roman" panose="02020603050405020304" charset="0"/>
                      </a:endParaRPr>
                    </a:p>
                  </a:txBody>
                  <a:tcPr/>
                </a:tc>
                <a:tc>
                  <a:txBody>
                    <a:bodyPr/>
                    <a:lstStyle/>
                    <a:p>
                      <a:pPr>
                        <a:buNone/>
                      </a:pPr>
                      <a:r>
                        <a:rPr lang="en-IN" sz="1600" dirty="0">
                          <a:latin typeface="Times New Roman" panose="02020603050405020304" charset="0"/>
                          <a:cs typeface="Times New Roman" panose="02020603050405020304" charset="0"/>
                          <a:sym typeface="+mn-ea"/>
                        </a:rPr>
                        <a:t>Netflix Prize Dataset</a:t>
                      </a:r>
                      <a:endParaRPr lang="en-US" sz="1600" dirty="0">
                        <a:latin typeface="Times New Roman" panose="02020603050405020304" charset="0"/>
                        <a:cs typeface="Times New Roman" panose="02020603050405020304" charset="0"/>
                        <a:sym typeface="+mn-ea"/>
                      </a:endParaRPr>
                    </a:p>
                  </a:txBody>
                  <a:tcPr/>
                </a:tc>
                <a:tc>
                  <a:txBody>
                    <a:bodyPr/>
                    <a:lstStyle/>
                    <a:p>
                      <a:pPr>
                        <a:buNone/>
                      </a:pPr>
                      <a:r>
                        <a:rPr lang="en-US" sz="1600" dirty="0">
                          <a:latin typeface="Times New Roman" panose="02020603050405020304" charset="0"/>
                          <a:cs typeface="Times New Roman" panose="02020603050405020304" charset="0"/>
                          <a:sym typeface="+mn-ea"/>
                        </a:rPr>
                        <a:t>Introduced the SVD++ algorithm, incorporating implicit feedback into matrix factorization, which significantly enhanced recommendation accuracy in large-scale systems.</a:t>
                      </a:r>
                      <a:endParaRPr lang="en-US" sz="16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3"/>
                  </a:ext>
                </a:extLst>
              </a:tr>
              <a:tr h="1388956">
                <a:tc>
                  <a:txBody>
                    <a:bodyPr/>
                    <a:lstStyle/>
                    <a:p>
                      <a:pPr>
                        <a:buNone/>
                      </a:pPr>
                      <a:r>
                        <a:rPr lang="en-US" sz="1600" dirty="0" err="1">
                          <a:latin typeface="Times New Roman" panose="02020603050405020304" charset="0"/>
                          <a:cs typeface="Times New Roman" panose="02020603050405020304" charset="0"/>
                        </a:rPr>
                        <a:t>Thannimalai</a:t>
                      </a:r>
                      <a:r>
                        <a:rPr lang="en-US" sz="1600" dirty="0">
                          <a:latin typeface="Times New Roman" panose="02020603050405020304" charset="0"/>
                          <a:cs typeface="Times New Roman" panose="02020603050405020304" charset="0"/>
                        </a:rPr>
                        <a:t> V., Zhang L.</a:t>
                      </a:r>
                    </a:p>
                  </a:txBody>
                  <a:tcPr/>
                </a:tc>
                <a:tc>
                  <a:txBody>
                    <a:bodyPr/>
                    <a:lstStyle/>
                    <a:p>
                      <a:pPr>
                        <a:buNone/>
                      </a:pPr>
                      <a:r>
                        <a:rPr lang="en-US" sz="1600" dirty="0">
                          <a:latin typeface="Times New Roman" panose="02020603050405020304" charset="0"/>
                          <a:cs typeface="Times New Roman" panose="02020603050405020304" charset="0"/>
                          <a:sym typeface="+mn-ea"/>
                        </a:rPr>
                        <a:t>A Content-Based and Collaborative Filtering Recommender System</a:t>
                      </a:r>
                      <a:endParaRPr lang="en-US" sz="1600" dirty="0">
                        <a:latin typeface="Times New Roman" panose="02020603050405020304" charset="0"/>
                        <a:cs typeface="Times New Roman" panose="02020603050405020304" charset="0"/>
                      </a:endParaRPr>
                    </a:p>
                  </a:txBody>
                  <a:tcPr/>
                </a:tc>
                <a:tc>
                  <a:txBody>
                    <a:bodyPr/>
                    <a:lstStyle/>
                    <a:p>
                      <a:pPr>
                        <a:buNone/>
                      </a:pPr>
                      <a:r>
                        <a:rPr lang="en-US" sz="1600" dirty="0">
                          <a:latin typeface="Times New Roman" panose="02020603050405020304" charset="0"/>
                          <a:cs typeface="Times New Roman" panose="02020603050405020304" charset="0"/>
                          <a:sym typeface="+mn-ea"/>
                        </a:rPr>
                        <a:t>Not specified</a:t>
                      </a:r>
                    </a:p>
                  </a:txBody>
                  <a:tcPr/>
                </a:tc>
                <a:tc>
                  <a:txBody>
                    <a:bodyPr/>
                    <a:lstStyle/>
                    <a:p>
                      <a:pPr>
                        <a:buNone/>
                      </a:pPr>
                      <a:r>
                        <a:rPr lang="en-US" sz="1600" dirty="0">
                          <a:latin typeface="Times New Roman" panose="02020603050405020304" charset="0"/>
                          <a:cs typeface="Times New Roman" panose="02020603050405020304" charset="0"/>
                          <a:sym typeface="+mn-ea"/>
                        </a:rPr>
                        <a:t>Designed a hybrid recommender system combining content-based and collaborative filtering techniques, leading to improved personalization and recommendation diversity</a:t>
                      </a:r>
                      <a:endParaRPr lang="en-US" sz="16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0477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lang="en-US" altLang="en-US" dirty="0">
                <a:solidFill>
                  <a:schemeClr val="dk2"/>
                </a:solidFill>
                <a:latin typeface="Times New Roman" panose="02020603050405020304" charset="0"/>
                <a:cs typeface="Times New Roman" panose="02020603050405020304" charset="0"/>
              </a:rPr>
              <a:t>3. GAPS IDENTIFIED FROM LITERATURE REVIEWS</a:t>
            </a:r>
          </a:p>
        </p:txBody>
      </p:sp>
      <p:sp>
        <p:nvSpPr>
          <p:cNvPr id="4" name="Content Placeholder 2"/>
          <p:cNvSpPr>
            <a:spLocks noGrp="1"/>
          </p:cNvSpPr>
          <p:nvPr>
            <p:custDataLst>
              <p:tags r:id="rId2"/>
            </p:custDataLst>
          </p:nvPr>
        </p:nvSpPr>
        <p:spPr>
          <a:xfrm>
            <a:off x="356870" y="1156335"/>
            <a:ext cx="11616690" cy="5411470"/>
          </a:xfrm>
          <a:prstGeom prst="rect">
            <a:avLst/>
          </a:prstGeom>
        </p:spPr>
        <p:txBody>
          <a:bodyPr vert="horz" wrap="square" lIns="91440" tIns="45720" rIns="91440" bIns="45720" rtlCol="0">
            <a:normAutofit fontScale="9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Font typeface="Wingdings" pitchFamily="2" charset="2"/>
              <a:buChar char="q"/>
            </a:pPr>
            <a:r>
              <a:rPr lang="en-US" altLang="en-US" sz="2665" dirty="0">
                <a:solidFill>
                  <a:schemeClr val="tx1"/>
                </a:solidFill>
                <a:latin typeface="Times New Roman" panose="02020603050405020304" charset="0"/>
                <a:cs typeface="Times New Roman" panose="02020603050405020304" charset="0"/>
              </a:rPr>
              <a:t>Most studies focus on model development and accuracy but lack end-to-end system deployment, especially real-time recommendation interfaces for users.</a:t>
            </a:r>
          </a:p>
          <a:p>
            <a:pPr algn="just">
              <a:lnSpc>
                <a:spcPct val="110000"/>
              </a:lnSpc>
              <a:buFont typeface="Wingdings" pitchFamily="2" charset="2"/>
              <a:buChar char="q"/>
            </a:pPr>
            <a:r>
              <a:rPr lang="en-US" altLang="en-US" sz="2665" dirty="0">
                <a:solidFill>
                  <a:schemeClr val="tx1"/>
                </a:solidFill>
                <a:latin typeface="Times New Roman" panose="02020603050405020304" charset="0"/>
                <a:cs typeface="Times New Roman" panose="02020603050405020304" charset="0"/>
              </a:rPr>
              <a:t>While some papers mention data sparsity, only a few provide practical solutions for cold start users or items, especially in large-scale e-commerce datasets.</a:t>
            </a:r>
          </a:p>
          <a:p>
            <a:pPr algn="just">
              <a:lnSpc>
                <a:spcPct val="110000"/>
              </a:lnSpc>
              <a:buFont typeface="Wingdings" pitchFamily="2" charset="2"/>
              <a:buChar char="q"/>
            </a:pPr>
            <a:r>
              <a:rPr lang="en-US" altLang="en-US" sz="2665" dirty="0">
                <a:solidFill>
                  <a:schemeClr val="tx1"/>
                </a:solidFill>
                <a:latin typeface="Times New Roman" panose="02020603050405020304" charset="0"/>
                <a:cs typeface="Times New Roman" panose="02020603050405020304" charset="0"/>
              </a:rPr>
              <a:t>Most models treat user preferences as static; very few incorporate time-aware or context-aware mechanisms to track evolving user behavior.</a:t>
            </a:r>
          </a:p>
          <a:p>
            <a:pPr algn="just">
              <a:lnSpc>
                <a:spcPct val="110000"/>
              </a:lnSpc>
              <a:buFont typeface="Wingdings" pitchFamily="2" charset="2"/>
              <a:buChar char="q"/>
            </a:pPr>
            <a:r>
              <a:rPr lang="en-US" altLang="en-US" sz="2665" dirty="0">
                <a:solidFill>
                  <a:schemeClr val="tx1"/>
                </a:solidFill>
                <a:latin typeface="Times New Roman" panose="02020603050405020304" charset="0"/>
                <a:cs typeface="Times New Roman" panose="02020603050405020304" charset="0"/>
              </a:rPr>
              <a:t>Despite the proven effectiveness of combining content-based and collaborative filtering, hybrid models are rarely implemented or evaluated in depth across real-world datasets.</a:t>
            </a:r>
          </a:p>
          <a:p>
            <a:pPr algn="just">
              <a:lnSpc>
                <a:spcPct val="110000"/>
              </a:lnSpc>
              <a:buFont typeface="Wingdings" pitchFamily="2" charset="2"/>
              <a:buChar char="q"/>
            </a:pPr>
            <a:r>
              <a:rPr lang="en-US" altLang="en-US" sz="2665" dirty="0">
                <a:solidFill>
                  <a:schemeClr val="tx1"/>
                </a:solidFill>
                <a:latin typeface="Times New Roman" panose="02020603050405020304" charset="0"/>
                <a:cs typeface="Times New Roman" panose="02020603050405020304" charset="0"/>
              </a:rPr>
              <a:t>Studies like those using MapReduce (Shen et al.) prioritize scalability but may compromise recommendation precision, while others optimize accuracy on smaller datasets without proving scalability.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a:solidFill>
                  <a:schemeClr val="dk2"/>
                </a:solidFill>
                <a:latin typeface="Times New Roman" panose="02020603050405020304" charset="0"/>
                <a:cs typeface="Times New Roman" panose="02020603050405020304" charset="0"/>
              </a:rPr>
              <a:t>4. PROPOSED PROBLEM: DATASET &amp; STATS</a:t>
            </a:r>
          </a:p>
        </p:txBody>
      </p:sp>
      <p:sp>
        <p:nvSpPr>
          <p:cNvPr id="4" name="Content Placeholder 2"/>
          <p:cNvSpPr>
            <a:spLocks noGrp="1"/>
          </p:cNvSpPr>
          <p:nvPr>
            <p:custDataLst>
              <p:tags r:id="rId2"/>
            </p:custDataLst>
          </p:nvPr>
        </p:nvSpPr>
        <p:spPr>
          <a:xfrm>
            <a:off x="356870" y="1156335"/>
            <a:ext cx="11616690" cy="5411470"/>
          </a:xfrm>
          <a:prstGeom prst="rect">
            <a:avLst/>
          </a:prstGeom>
        </p:spPr>
        <p:txBody>
          <a:bodyPr vert="horz" wrap="square"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Built a collaborative filtering model using SVD + KNN to recommend personalized products based on user-item interactions.</a:t>
            </a:r>
          </a:p>
          <a:p>
            <a:pPr marL="0" indent="0" algn="just">
              <a:lnSpc>
                <a:spcPct val="110000"/>
              </a:lnSpc>
              <a:buNone/>
            </a:pPr>
            <a:r>
              <a:rPr lang="en-US" altLang="en-US" sz="2500" b="1" dirty="0">
                <a:solidFill>
                  <a:schemeClr val="tx1"/>
                </a:solidFill>
                <a:latin typeface="Times New Roman" panose="02020603050405020304" charset="0"/>
                <a:cs typeface="Times New Roman" panose="02020603050405020304" charset="0"/>
              </a:rPr>
              <a:t>Dataset</a:t>
            </a:r>
            <a:r>
              <a:rPr lang="en-US" altLang="en-US" sz="2500" dirty="0">
                <a:solidFill>
                  <a:schemeClr val="tx1"/>
                </a:solidFill>
                <a:latin typeface="Times New Roman" panose="02020603050405020304" charset="0"/>
                <a:cs typeface="Times New Roman" panose="02020603050405020304" charset="0"/>
              </a:rPr>
              <a:t>:</a:t>
            </a: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Source: Amazon Electronics Reviews (via Kaggle)</a:t>
            </a: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Duration: </a:t>
            </a:r>
            <a:r>
              <a:rPr lang="en-US" altLang="en-US" sz="2500" dirty="0">
                <a:latin typeface="Times New Roman" panose="02020603050405020304" charset="0"/>
                <a:cs typeface="Times New Roman" panose="02020603050405020304" charset="0"/>
              </a:rPr>
              <a:t>Collected over several years of platform usage.</a:t>
            </a:r>
            <a:endParaRPr lang="en-US" altLang="en-US" sz="2500" dirty="0">
              <a:solidFill>
                <a:schemeClr val="tx1"/>
              </a:solidFill>
              <a:latin typeface="Times New Roman" panose="02020603050405020304" charset="0"/>
              <a:cs typeface="Times New Roman" panose="02020603050405020304" charset="0"/>
            </a:endParaRP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Fields: userId, productId, rating, timestamp</a:t>
            </a:r>
          </a:p>
          <a:p>
            <a:pPr marL="0" indent="0" algn="just">
              <a:lnSpc>
                <a:spcPct val="110000"/>
              </a:lnSpc>
              <a:buNone/>
            </a:pPr>
            <a:r>
              <a:rPr lang="en-US" altLang="en-US" sz="2500" b="1" dirty="0">
                <a:solidFill>
                  <a:schemeClr val="tx1"/>
                </a:solidFill>
                <a:latin typeface="Times New Roman" panose="02020603050405020304" charset="0"/>
                <a:cs typeface="Times New Roman" panose="02020603050405020304" charset="0"/>
              </a:rPr>
              <a:t>Key Stats</a:t>
            </a:r>
            <a:r>
              <a:rPr lang="en-US" altLang="en-US" sz="2500" dirty="0">
                <a:solidFill>
                  <a:schemeClr val="tx1"/>
                </a:solidFill>
                <a:latin typeface="Times New Roman" panose="02020603050405020304" charset="0"/>
                <a:cs typeface="Times New Roman" panose="02020603050405020304" charset="0"/>
              </a:rPr>
              <a:t>:</a:t>
            </a: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1.5M+ user-product interactions (sampled)</a:t>
            </a: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Avg rating: ~4.0</a:t>
            </a:r>
          </a:p>
          <a:p>
            <a:pPr marL="0" indent="0" algn="just">
              <a:lnSpc>
                <a:spcPct val="110000"/>
              </a:lnSpc>
              <a:buNone/>
            </a:pPr>
            <a:r>
              <a:rPr lang="en-US" altLang="en-US" sz="2500" dirty="0">
                <a:solidFill>
                  <a:schemeClr val="tx1"/>
                </a:solidFill>
                <a:latin typeface="Times New Roman" panose="02020603050405020304" charset="0"/>
                <a:cs typeface="Times New Roman" panose="02020603050405020304" charset="0"/>
              </a:rPr>
              <a:t>Model trained on user-item matrix filtered for ≥50 interactions per item using Surprise library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custDataLst>
              <p:tags r:id="rId1"/>
            </p:custDataLst>
          </p:nvPr>
        </p:nvSpPr>
        <p:spPr>
          <a:xfrm>
            <a:off x="356870" y="342265"/>
            <a:ext cx="11616690" cy="622554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r>
              <a:rPr lang="en-US" altLang="en-US" sz="2500" b="1" dirty="0">
                <a:solidFill>
                  <a:schemeClr val="tx1"/>
                </a:solidFill>
                <a:latin typeface="Times New Roman" panose="02020603050405020304" charset="0"/>
                <a:cs typeface="Times New Roman" panose="02020603050405020304" charset="0"/>
              </a:rPr>
              <a:t>Dataset Overview</a:t>
            </a:r>
            <a:r>
              <a:rPr lang="en-US" altLang="en-US" sz="2500" dirty="0">
                <a:solidFill>
                  <a:schemeClr val="tx1"/>
                </a:solidFill>
                <a:latin typeface="Times New Roman" panose="02020603050405020304" charset="0"/>
                <a:cs typeface="Times New Roman" panose="02020603050405020304" charset="0"/>
              </a:rPr>
              <a:t>:</a:t>
            </a:r>
          </a:p>
          <a:p>
            <a:pPr marL="0" indent="0" algn="l">
              <a:lnSpc>
                <a:spcPct val="110000"/>
              </a:lnSpc>
              <a:buNone/>
            </a:pPr>
            <a:r>
              <a:rPr lang="en-US" altLang="en-US" sz="2500" dirty="0">
                <a:solidFill>
                  <a:schemeClr val="tx1"/>
                </a:solidFill>
                <a:latin typeface="Times New Roman" panose="02020603050405020304" charset="0"/>
                <a:cs typeface="Times New Roman" panose="02020603050405020304" charset="0"/>
              </a:rPr>
              <a:t>	    Dataset:							Data Summary</a:t>
            </a:r>
          </a:p>
        </p:txBody>
      </p:sp>
      <p:pic>
        <p:nvPicPr>
          <p:cNvPr id="5" name="Picture 4">
            <a:extLst>
              <a:ext uri="{FF2B5EF4-FFF2-40B4-BE49-F238E27FC236}">
                <a16:creationId xmlns:a16="http://schemas.microsoft.com/office/drawing/2014/main" id="{C2AF0946-A871-4B82-E680-D2FEC984E2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5916" y="1418960"/>
            <a:ext cx="7054835" cy="2401646"/>
          </a:xfrm>
          <a:prstGeom prst="rect">
            <a:avLst/>
          </a:prstGeom>
        </p:spPr>
      </p:pic>
      <p:pic>
        <p:nvPicPr>
          <p:cNvPr id="8" name="Picture 7">
            <a:extLst>
              <a:ext uri="{FF2B5EF4-FFF2-40B4-BE49-F238E27FC236}">
                <a16:creationId xmlns:a16="http://schemas.microsoft.com/office/drawing/2014/main" id="{FC8397E0-BB42-71E8-8D3D-CEF040042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532" y="2889819"/>
            <a:ext cx="6736687" cy="2586925"/>
          </a:xfrm>
          <a:prstGeom prst="rect">
            <a:avLst/>
          </a:prstGeom>
        </p:spPr>
      </p:pic>
      <p:pic>
        <p:nvPicPr>
          <p:cNvPr id="10" name="Picture 9">
            <a:extLst>
              <a:ext uri="{FF2B5EF4-FFF2-40B4-BE49-F238E27FC236}">
                <a16:creationId xmlns:a16="http://schemas.microsoft.com/office/drawing/2014/main" id="{015AB54A-8915-1741-563E-586C73F78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60751" y="1418960"/>
            <a:ext cx="2624455" cy="42395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a:solidFill>
                  <a:schemeClr val="dk2"/>
                </a:solidFill>
                <a:latin typeface="Times New Roman" panose="02020603050405020304" charset="0"/>
                <a:cs typeface="Times New Roman" panose="02020603050405020304" charset="0"/>
              </a:rPr>
              <a:t>5. DESCRIPTIVE ANALYTICS</a:t>
            </a:r>
          </a:p>
        </p:txBody>
      </p:sp>
      <p:sp>
        <p:nvSpPr>
          <p:cNvPr id="4" name="Content Placeholder 2"/>
          <p:cNvSpPr>
            <a:spLocks noGrp="1"/>
          </p:cNvSpPr>
          <p:nvPr>
            <p:custDataLst>
              <p:tags r:id="rId2"/>
            </p:custDataLst>
          </p:nvPr>
        </p:nvSpPr>
        <p:spPr>
          <a:xfrm>
            <a:off x="356870" y="1156335"/>
            <a:ext cx="11616690" cy="54114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10000"/>
              </a:lnSpc>
              <a:buNone/>
            </a:pPr>
            <a:endParaRPr lang="en-US" altLang="en-US">
              <a:solidFill>
                <a:schemeClr val="tx1"/>
              </a:solidFill>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p:blipFill>
        <p:spPr>
          <a:xfrm>
            <a:off x="6928437" y="992434"/>
            <a:ext cx="4809732" cy="2580381"/>
          </a:xfrm>
          <a:prstGeom prst="rect">
            <a:avLst/>
          </a:prstGeom>
        </p:spPr>
      </p:pic>
      <p:pic>
        <p:nvPicPr>
          <p:cNvPr id="2" name="Picture 1">
            <a:extLst>
              <a:ext uri="{FF2B5EF4-FFF2-40B4-BE49-F238E27FC236}">
                <a16:creationId xmlns:a16="http://schemas.microsoft.com/office/drawing/2014/main" id="{8E5ACCA4-ACAC-0F83-B415-58ADB3AFE7E2}"/>
              </a:ext>
            </a:extLst>
          </p:cNvPr>
          <p:cNvPicPr>
            <a:picLocks noChangeAspect="1"/>
          </p:cNvPicPr>
          <p:nvPr/>
        </p:nvPicPr>
        <p:blipFill>
          <a:blip r:embed="rId5"/>
          <a:stretch>
            <a:fillRect/>
          </a:stretch>
        </p:blipFill>
        <p:spPr>
          <a:xfrm>
            <a:off x="290520" y="1926854"/>
            <a:ext cx="6402527" cy="3745748"/>
          </a:xfrm>
          <a:prstGeom prst="rect">
            <a:avLst/>
          </a:prstGeom>
        </p:spPr>
      </p:pic>
      <p:pic>
        <p:nvPicPr>
          <p:cNvPr id="5" name="Picture 4">
            <a:extLst>
              <a:ext uri="{FF2B5EF4-FFF2-40B4-BE49-F238E27FC236}">
                <a16:creationId xmlns:a16="http://schemas.microsoft.com/office/drawing/2014/main" id="{48AFFDAD-FC9C-44DE-3B98-20D1F41A03C6}"/>
              </a:ext>
            </a:extLst>
          </p:cNvPr>
          <p:cNvPicPr>
            <a:picLocks noChangeAspect="1"/>
          </p:cNvPicPr>
          <p:nvPr/>
        </p:nvPicPr>
        <p:blipFill>
          <a:blip r:embed="rId6"/>
          <a:stretch>
            <a:fillRect/>
          </a:stretch>
        </p:blipFill>
        <p:spPr>
          <a:xfrm>
            <a:off x="7483688" y="3698584"/>
            <a:ext cx="4116620" cy="2994990"/>
          </a:xfrm>
          <a:prstGeom prst="rect">
            <a:avLst/>
          </a:prstGeom>
        </p:spPr>
      </p:pic>
      <p:sp>
        <p:nvSpPr>
          <p:cNvPr id="10" name="TextBox 9">
            <a:extLst>
              <a:ext uri="{FF2B5EF4-FFF2-40B4-BE49-F238E27FC236}">
                <a16:creationId xmlns:a16="http://schemas.microsoft.com/office/drawing/2014/main" id="{8E652653-228D-DA26-7179-B56BA2E4514D}"/>
              </a:ext>
            </a:extLst>
          </p:cNvPr>
          <p:cNvSpPr txBox="1"/>
          <p:nvPr/>
        </p:nvSpPr>
        <p:spPr>
          <a:xfrm>
            <a:off x="1296955" y="5922883"/>
            <a:ext cx="5104282" cy="369332"/>
          </a:xfrm>
          <a:prstGeom prst="rect">
            <a:avLst/>
          </a:prstGeom>
          <a:noFill/>
        </p:spPr>
        <p:txBody>
          <a:bodyPr wrap="none" rtlCol="0">
            <a:spAutoFit/>
          </a:bodyPr>
          <a:lstStyle/>
          <a:p>
            <a:r>
              <a:rPr lang="en-US" dirty="0"/>
              <a:t>Correlation btw Rating count and Average rating</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custDataLst>
              <p:tags r:id="rId1"/>
            </p:custDataLst>
          </p:nvPr>
        </p:nvSpPr>
        <p:spPr>
          <a:xfrm>
            <a:off x="753110" y="-169545"/>
            <a:ext cx="10515600" cy="1325563"/>
          </a:xfrm>
          <a:prstGeom prst="rect">
            <a:avLst/>
          </a:prstGeom>
        </p:spPr>
        <p:txBody>
          <a:bodyPr vert="horz" lIns="91440" tIns="45720" rIns="91440" bIns="45720" rtlCol="0" anchor="ctr">
            <a:normAutofit/>
          </a:bodyPr>
          <a:lstStyle>
            <a:lvl1pPr marL="0" marR="0" algn="ctr" defTabSz="914400" rtl="0" eaLnBrk="1" fontAlgn="auto" latinLnBrk="0" hangingPunct="1">
              <a:lnSpc>
                <a:spcPct val="90000"/>
              </a:lnSpc>
              <a:spcBef>
                <a:spcPct val="0"/>
              </a:spcBef>
              <a:buClrTx/>
              <a:buSzTx/>
              <a:buFontTx/>
              <a:buNone/>
              <a:defRPr kumimoji="0" lang="en-US" sz="2800" b="1" i="0" u="none" strike="noStrike" kern="1200" cap="none" spc="0" normalizeH="0" baseline="0" noProof="1">
                <a:solidFill>
                  <a:srgbClr val="000000"/>
                </a:solidFill>
                <a:latin typeface="+mj-lt"/>
                <a:ea typeface="+mj-ea"/>
                <a:cs typeface="+mj-cs"/>
              </a:defRPr>
            </a:lvl1pPr>
          </a:lstStyle>
          <a:p>
            <a:r>
              <a:rPr dirty="0">
                <a:solidFill>
                  <a:schemeClr val="dk2"/>
                </a:solidFill>
                <a:latin typeface="Times New Roman" panose="02020603050405020304" charset="0"/>
                <a:cs typeface="Times New Roman" panose="02020603050405020304" charset="0"/>
              </a:rPr>
              <a:t>6. MODELS PROPOSED</a:t>
            </a:r>
          </a:p>
        </p:txBody>
      </p:sp>
      <p:sp>
        <p:nvSpPr>
          <p:cNvPr id="4" name="Content Placeholder 2"/>
          <p:cNvSpPr>
            <a:spLocks noGrp="1"/>
          </p:cNvSpPr>
          <p:nvPr>
            <p:custDataLst>
              <p:tags r:id="rId2"/>
            </p:custDataLst>
          </p:nvPr>
        </p:nvSpPr>
        <p:spPr>
          <a:xfrm>
            <a:off x="189602" y="1311094"/>
            <a:ext cx="11835130" cy="602276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altLang="en-US" sz="2000" dirty="0">
                <a:solidFill>
                  <a:schemeClr val="tx1"/>
                </a:solidFill>
                <a:latin typeface="Times New Roman" panose="02020603050405020304" charset="0"/>
                <a:cs typeface="Times New Roman" panose="02020603050405020304" charset="0"/>
              </a:rPr>
              <a:t>The KNN (K-Nearest Neighbors with Means) model was implemented as a memory-based collaborative filtering approach using the Surprise library. Specifically, it used item-item similarity (not user-based) with Pearson correlation to identify relationships between products based on user ratings . The model was trained using the </a:t>
            </a:r>
            <a:r>
              <a:rPr lang="en-US" altLang="en-US" sz="2000" b="1" dirty="0">
                <a:solidFill>
                  <a:schemeClr val="tx1"/>
                </a:solidFill>
                <a:latin typeface="Times New Roman" panose="02020603050405020304" charset="0"/>
                <a:cs typeface="Times New Roman" panose="02020603050405020304" charset="0"/>
              </a:rPr>
              <a:t>KNNWithMeans</a:t>
            </a:r>
            <a:r>
              <a:rPr lang="en-US" altLang="en-US" sz="2000" dirty="0">
                <a:solidFill>
                  <a:schemeClr val="tx1"/>
                </a:solidFill>
                <a:latin typeface="Times New Roman" panose="02020603050405020304" charset="0"/>
                <a:cs typeface="Times New Roman" panose="02020603050405020304" charset="0"/>
              </a:rPr>
              <a:t> algorithm and used the </a:t>
            </a:r>
            <a:r>
              <a:rPr lang="en-US" altLang="en-US" sz="2000" b="1" dirty="0">
                <a:solidFill>
                  <a:schemeClr val="tx1"/>
                </a:solidFill>
                <a:latin typeface="Times New Roman" panose="02020603050405020304" charset="0"/>
                <a:cs typeface="Times New Roman" panose="02020603050405020304" charset="0"/>
              </a:rPr>
              <a:t>predict() </a:t>
            </a:r>
            <a:r>
              <a:rPr lang="en-US" altLang="en-US" sz="2000" dirty="0">
                <a:solidFill>
                  <a:schemeClr val="tx1"/>
                </a:solidFill>
                <a:latin typeface="Times New Roman" panose="02020603050405020304" charset="0"/>
                <a:cs typeface="Times New Roman" panose="02020603050405020304" charset="0"/>
              </a:rPr>
              <a:t>function to estimate how a user would rate unseen items. This allowed the system to recommend products that are similar to those already rated positively by users, effectively providing similar product recommendations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p:blipFill>
        <p:spPr>
          <a:xfrm>
            <a:off x="3085147" y="3429000"/>
            <a:ext cx="6021705" cy="3133387"/>
          </a:xfrm>
          <a:prstGeom prst="rect">
            <a:avLst/>
          </a:prstGeom>
        </p:spPr>
      </p:pic>
      <p:sp>
        <p:nvSpPr>
          <p:cNvPr id="2" name="TextBox 1">
            <a:extLst>
              <a:ext uri="{FF2B5EF4-FFF2-40B4-BE49-F238E27FC236}">
                <a16:creationId xmlns:a16="http://schemas.microsoft.com/office/drawing/2014/main" id="{1AC1E15D-3BA6-023D-A7DB-B185224E04BF}"/>
              </a:ext>
            </a:extLst>
          </p:cNvPr>
          <p:cNvSpPr txBox="1"/>
          <p:nvPr/>
        </p:nvSpPr>
        <p:spPr>
          <a:xfrm>
            <a:off x="4907902" y="6479659"/>
            <a:ext cx="3480318" cy="369332"/>
          </a:xfrm>
          <a:prstGeom prst="rect">
            <a:avLst/>
          </a:prstGeom>
          <a:noFill/>
        </p:spPr>
        <p:txBody>
          <a:bodyPr wrap="square" rtlCol="0">
            <a:spAutoFit/>
          </a:bodyPr>
          <a:lstStyle/>
          <a:p>
            <a:r>
              <a:rPr lang="en-IN" dirty="0"/>
              <a:t>Working of KNN Algorithm</a:t>
            </a:r>
          </a:p>
        </p:txBody>
      </p:sp>
      <p:sp>
        <p:nvSpPr>
          <p:cNvPr id="6" name="TextBox 5">
            <a:extLst>
              <a:ext uri="{FF2B5EF4-FFF2-40B4-BE49-F238E27FC236}">
                <a16:creationId xmlns:a16="http://schemas.microsoft.com/office/drawing/2014/main" id="{8522180F-99F8-4544-A929-6B2AAFBDEC87}"/>
              </a:ext>
            </a:extLst>
          </p:cNvPr>
          <p:cNvSpPr txBox="1"/>
          <p:nvPr/>
        </p:nvSpPr>
        <p:spPr>
          <a:xfrm>
            <a:off x="289964" y="889057"/>
            <a:ext cx="2380780" cy="400110"/>
          </a:xfrm>
          <a:prstGeom prst="rect">
            <a:avLst/>
          </a:prstGeom>
          <a:noFill/>
        </p:spPr>
        <p:txBody>
          <a:bodyPr wrap="none" rtlCol="0">
            <a:spAutoFit/>
          </a:bodyPr>
          <a:lstStyle/>
          <a:p>
            <a:r>
              <a:rPr lang="en-IN" sz="2000" b="1" dirty="0"/>
              <a:t>6.1 KNN Algorithm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8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82"/>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TABLE_ENDDRAG_ORIGIN_RECT" val="859*437"/>
  <p:tag name="TABLE_ENDDRAG_RECT" val="68*70*859*437"/>
</p:tagLst>
</file>

<file path=ppt/tags/tag75.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2"/>
  <p:tag name="KSO_WM_TEMPLATE_THUMBS_INDEX" val="1、9"/>
</p:tagLst>
</file>

<file path=ppt/tags/tag80.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TotalTime>
  <Words>1374</Words>
  <Application>Microsoft Office PowerPoint</Application>
  <PresentationFormat>Widescreen</PresentationFormat>
  <Paragraphs>86</Paragraphs>
  <Slides>16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Lato</vt:lpstr>
      <vt:lpstr>Manrope ExtraBold</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6.2 Singular Value Decomposition (SVD)</vt:lpstr>
      <vt:lpstr>PowerPoint Presentation</vt:lpstr>
      <vt:lpstr>PowerPoint Presentation</vt:lpstr>
      <vt:lpstr>8. Model Error Metrics Visualization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mysel</dc:creator>
  <cp:lastModifiedBy>Pranay Venkatasai</cp:lastModifiedBy>
  <cp:revision>9</cp:revision>
  <dcterms:created xsi:type="dcterms:W3CDTF">2025-04-18T08:58:12Z</dcterms:created>
  <dcterms:modified xsi:type="dcterms:W3CDTF">2025-04-20T17:29:06Z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C83B9212B5E2436F8C31D3C8EA0C269A_11</vt:lpwstr>
  </property>
  <property fmtid="{D5CDD505-2E9C-101B-9397-08002B2CF9AE}" pid="3" name="KSOProductBuildVer">
    <vt:lpwstr>1033-12.2.0.20782</vt:lpwstr>
  </property>
</Properties>
</file>